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4"/>
  </p:notesMasterIdLst>
  <p:handoutMasterIdLst>
    <p:handoutMasterId r:id="rId105"/>
  </p:handoutMasterIdLst>
  <p:sldIdLst>
    <p:sldId id="256" r:id="rId2"/>
    <p:sldId id="257" r:id="rId3"/>
    <p:sldId id="258" r:id="rId4"/>
    <p:sldId id="363" r:id="rId5"/>
    <p:sldId id="261" r:id="rId6"/>
    <p:sldId id="262" r:id="rId7"/>
    <p:sldId id="270" r:id="rId8"/>
    <p:sldId id="271" r:id="rId9"/>
    <p:sldId id="265" r:id="rId10"/>
    <p:sldId id="266" r:id="rId11"/>
    <p:sldId id="267" r:id="rId12"/>
    <p:sldId id="354" r:id="rId13"/>
    <p:sldId id="268" r:id="rId14"/>
    <p:sldId id="269" r:id="rId15"/>
    <p:sldId id="260" r:id="rId16"/>
    <p:sldId id="297" r:id="rId17"/>
    <p:sldId id="272" r:id="rId18"/>
    <p:sldId id="273" r:id="rId19"/>
    <p:sldId id="274" r:id="rId20"/>
    <p:sldId id="275" r:id="rId21"/>
    <p:sldId id="276" r:id="rId22"/>
    <p:sldId id="277" r:id="rId23"/>
    <p:sldId id="278" r:id="rId24"/>
    <p:sldId id="298" r:id="rId25"/>
    <p:sldId id="279" r:id="rId26"/>
    <p:sldId id="280" r:id="rId27"/>
    <p:sldId id="281" r:id="rId28"/>
    <p:sldId id="282" r:id="rId29"/>
    <p:sldId id="283" r:id="rId30"/>
    <p:sldId id="285" r:id="rId31"/>
    <p:sldId id="364" r:id="rId32"/>
    <p:sldId id="299" r:id="rId33"/>
    <p:sldId id="286" r:id="rId34"/>
    <p:sldId id="287" r:id="rId35"/>
    <p:sldId id="288" r:id="rId36"/>
    <p:sldId id="289" r:id="rId37"/>
    <p:sldId id="291" r:id="rId38"/>
    <p:sldId id="290" r:id="rId39"/>
    <p:sldId id="292" r:id="rId40"/>
    <p:sldId id="356" r:id="rId41"/>
    <p:sldId id="357" r:id="rId42"/>
    <p:sldId id="358" r:id="rId43"/>
    <p:sldId id="359" r:id="rId44"/>
    <p:sldId id="360" r:id="rId45"/>
    <p:sldId id="361" r:id="rId46"/>
    <p:sldId id="362"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355" r:id="rId10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6" autoAdjust="0"/>
    <p:restoredTop sz="93659" autoAdjust="0"/>
  </p:normalViewPr>
  <p:slideViewPr>
    <p:cSldViewPr snapToGrid="0" showGuides="1">
      <p:cViewPr varScale="1">
        <p:scale>
          <a:sx n="100" d="100"/>
          <a:sy n="100" d="100"/>
        </p:scale>
        <p:origin x="1044" y="57"/>
      </p:cViewPr>
      <p:guideLst>
        <p:guide pos="2880"/>
        <p:guide orient="horz" pos="2160"/>
      </p:guideLst>
    </p:cSldViewPr>
  </p:slideViewPr>
  <p:outlineViewPr>
    <p:cViewPr>
      <p:scale>
        <a:sx n="33" d="100"/>
        <a:sy n="33" d="100"/>
      </p:scale>
      <p:origin x="0" y="-3378"/>
    </p:cViewPr>
  </p:outlineViewPr>
  <p:notesTextViewPr>
    <p:cViewPr>
      <p:scale>
        <a:sx n="3" d="2"/>
        <a:sy n="3" d="2"/>
      </p:scale>
      <p:origin x="0" y="0"/>
    </p:cViewPr>
  </p:notesText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2023/10/12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private void core(int[] array) {        int </a:t>
            </a:r>
            <a:r>
              <a:rPr lang="en-US" altLang="zh-CN" dirty="0" err="1"/>
              <a:t>arrayLength</a:t>
            </a:r>
            <a:r>
              <a:rPr lang="en-US" altLang="zh-CN" dirty="0"/>
              <a:t> = </a:t>
            </a:r>
            <a:r>
              <a:rPr lang="en-US" altLang="zh-CN" dirty="0" err="1"/>
              <a:t>array.length</a:t>
            </a:r>
            <a:r>
              <a:rPr lang="en-US" altLang="zh-CN" dirty="0"/>
              <a:t>;                int </a:t>
            </a:r>
            <a:r>
              <a:rPr lang="en-US" altLang="zh-CN" dirty="0" err="1"/>
              <a:t>preIndex</a:t>
            </a:r>
            <a:r>
              <a:rPr lang="en-US" altLang="zh-CN" dirty="0"/>
              <a:t> = 0;        int </a:t>
            </a:r>
            <a:r>
              <a:rPr lang="en-US" altLang="zh-CN" dirty="0" err="1"/>
              <a:t>backIndex</a:t>
            </a:r>
            <a:r>
              <a:rPr lang="en-US" altLang="zh-CN" dirty="0"/>
              <a:t> = </a:t>
            </a:r>
            <a:r>
              <a:rPr lang="en-US" altLang="zh-CN" dirty="0" err="1"/>
              <a:t>arrayLength</a:t>
            </a:r>
            <a:r>
              <a:rPr lang="en-US" altLang="zh-CN" dirty="0"/>
              <a:t> - 1;        while(</a:t>
            </a:r>
            <a:r>
              <a:rPr lang="en-US" altLang="zh-CN" dirty="0" err="1"/>
              <a:t>preIndex</a:t>
            </a:r>
            <a:r>
              <a:rPr lang="en-US" altLang="zh-CN" dirty="0"/>
              <a:t> &lt; </a:t>
            </a:r>
            <a:r>
              <a:rPr lang="en-US" altLang="zh-CN" dirty="0" err="1"/>
              <a:t>backIndex</a:t>
            </a:r>
            <a:r>
              <a:rPr lang="en-US" altLang="zh-CN" dirty="0"/>
              <a:t>) {            </a:t>
            </a:r>
            <a:r>
              <a:rPr lang="en-US" altLang="zh-CN" dirty="0" err="1"/>
              <a:t>preSort</a:t>
            </a:r>
            <a:r>
              <a:rPr lang="en-US" altLang="zh-CN" dirty="0"/>
              <a:t>(array, </a:t>
            </a:r>
            <a:r>
              <a:rPr lang="en-US" altLang="zh-CN" dirty="0" err="1"/>
              <a:t>arrayLength</a:t>
            </a:r>
            <a:r>
              <a:rPr lang="en-US" altLang="zh-CN" dirty="0"/>
              <a:t>, </a:t>
            </a:r>
            <a:r>
              <a:rPr lang="en-US" altLang="zh-CN" dirty="0" err="1"/>
              <a:t>preIndex</a:t>
            </a:r>
            <a:r>
              <a:rPr lang="en-US" altLang="zh-CN" dirty="0"/>
              <a:t>);            </a:t>
            </a:r>
            <a:r>
              <a:rPr lang="en-US" altLang="zh-CN" dirty="0" err="1"/>
              <a:t>preIndex</a:t>
            </a:r>
            <a:r>
              <a:rPr lang="en-US" altLang="zh-CN" dirty="0"/>
              <a:t>++;                        if (</a:t>
            </a:r>
            <a:r>
              <a:rPr lang="en-US" altLang="zh-CN" dirty="0" err="1"/>
              <a:t>preIndex</a:t>
            </a:r>
            <a:r>
              <a:rPr lang="en-US" altLang="zh-CN" dirty="0"/>
              <a:t> &gt;= </a:t>
            </a:r>
            <a:r>
              <a:rPr lang="en-US" altLang="zh-CN" dirty="0" err="1"/>
              <a:t>backIndex</a:t>
            </a:r>
            <a:r>
              <a:rPr lang="en-US" altLang="zh-CN" dirty="0"/>
              <a:t>) {                break;            }                        </a:t>
            </a:r>
            <a:r>
              <a:rPr lang="en-US" altLang="zh-CN" dirty="0" err="1"/>
              <a:t>backSort</a:t>
            </a:r>
            <a:r>
              <a:rPr lang="en-US" altLang="zh-CN" dirty="0"/>
              <a:t>(array, </a:t>
            </a:r>
            <a:r>
              <a:rPr lang="en-US" altLang="zh-CN" dirty="0" err="1"/>
              <a:t>backIndex</a:t>
            </a:r>
            <a:r>
              <a:rPr lang="en-US" altLang="zh-CN" dirty="0"/>
              <a:t>);            </a:t>
            </a:r>
            <a:r>
              <a:rPr lang="en-US" altLang="zh-CN" dirty="0" err="1"/>
              <a:t>backIndex</a:t>
            </a:r>
            <a:r>
              <a:rPr lang="en-US" altLang="zh-CN" dirty="0"/>
              <a:t>--;        }    }        // </a:t>
            </a:r>
            <a:r>
              <a:rPr lang="zh-CN" altLang="en-US" dirty="0"/>
              <a:t>从前向后排序    </a:t>
            </a:r>
            <a:r>
              <a:rPr lang="en-US" altLang="zh-CN" dirty="0"/>
              <a:t>private void </a:t>
            </a:r>
            <a:r>
              <a:rPr lang="en-US" altLang="zh-CN" dirty="0" err="1"/>
              <a:t>preSort</a:t>
            </a:r>
            <a:r>
              <a:rPr lang="en-US" altLang="zh-CN" dirty="0"/>
              <a:t>(int[] array, int length, int </a:t>
            </a:r>
            <a:r>
              <a:rPr lang="en-US" altLang="zh-CN" dirty="0" err="1"/>
              <a:t>preIndex</a:t>
            </a:r>
            <a:r>
              <a:rPr lang="en-US" altLang="zh-CN" dirty="0"/>
              <a:t>) {        for (int </a:t>
            </a:r>
            <a:r>
              <a:rPr lang="en-US" altLang="zh-CN" dirty="0" err="1"/>
              <a:t>i</a:t>
            </a:r>
            <a:r>
              <a:rPr lang="en-US" altLang="zh-CN" dirty="0"/>
              <a:t> = </a:t>
            </a:r>
            <a:r>
              <a:rPr lang="en-US" altLang="zh-CN" dirty="0" err="1"/>
              <a:t>preIndex</a:t>
            </a:r>
            <a:r>
              <a:rPr lang="en-US" altLang="zh-CN" dirty="0"/>
              <a:t> + 1; </a:t>
            </a:r>
            <a:r>
              <a:rPr lang="en-US" altLang="zh-CN" dirty="0" err="1"/>
              <a:t>i</a:t>
            </a:r>
            <a:r>
              <a:rPr lang="en-US" altLang="zh-CN" dirty="0"/>
              <a:t> &lt; length; </a:t>
            </a:r>
            <a:r>
              <a:rPr lang="en-US" altLang="zh-CN" dirty="0" err="1"/>
              <a:t>i</a:t>
            </a:r>
            <a:r>
              <a:rPr lang="en-US" altLang="zh-CN" dirty="0"/>
              <a:t>++) {            if (array[</a:t>
            </a:r>
            <a:r>
              <a:rPr lang="en-US" altLang="zh-CN" dirty="0" err="1"/>
              <a:t>preIndex</a:t>
            </a:r>
            <a:r>
              <a:rPr lang="en-US" altLang="zh-CN" dirty="0"/>
              <a:t>] &gt; array[</a:t>
            </a:r>
            <a:r>
              <a:rPr lang="en-US" altLang="zh-CN" dirty="0" err="1"/>
              <a:t>i</a:t>
            </a:r>
            <a:r>
              <a:rPr lang="en-US" altLang="zh-CN" dirty="0"/>
              <a:t>]) {                </a:t>
            </a:r>
            <a:r>
              <a:rPr lang="en-US" altLang="zh-CN" dirty="0" err="1"/>
              <a:t>ArrayUtils.swap</a:t>
            </a:r>
            <a:r>
              <a:rPr lang="en-US" altLang="zh-CN" dirty="0"/>
              <a:t>(array, </a:t>
            </a:r>
            <a:r>
              <a:rPr lang="en-US" altLang="zh-CN" dirty="0" err="1"/>
              <a:t>preIndex</a:t>
            </a:r>
            <a:r>
              <a:rPr lang="en-US" altLang="zh-CN" dirty="0"/>
              <a:t>, </a:t>
            </a:r>
            <a:r>
              <a:rPr lang="en-US" altLang="zh-CN" dirty="0" err="1"/>
              <a:t>i</a:t>
            </a:r>
            <a:r>
              <a:rPr lang="en-US" altLang="zh-CN" dirty="0"/>
              <a:t>);            }        }    }        // </a:t>
            </a:r>
            <a:r>
              <a:rPr lang="zh-CN" altLang="en-US" dirty="0"/>
              <a:t>从后向前排序    </a:t>
            </a:r>
            <a:r>
              <a:rPr lang="en-US" altLang="zh-CN" dirty="0"/>
              <a:t>private void </a:t>
            </a:r>
            <a:r>
              <a:rPr lang="en-US" altLang="zh-CN" dirty="0" err="1"/>
              <a:t>backSort</a:t>
            </a:r>
            <a:r>
              <a:rPr lang="en-US" altLang="zh-CN" dirty="0"/>
              <a:t>(int[] array, int </a:t>
            </a:r>
            <a:r>
              <a:rPr lang="en-US" altLang="zh-CN" dirty="0" err="1"/>
              <a:t>backIndex</a:t>
            </a:r>
            <a:r>
              <a:rPr lang="en-US" altLang="zh-CN" dirty="0"/>
              <a:t>) {        for (int </a:t>
            </a:r>
            <a:r>
              <a:rPr lang="en-US" altLang="zh-CN" dirty="0" err="1"/>
              <a:t>i</a:t>
            </a:r>
            <a:r>
              <a:rPr lang="en-US" altLang="zh-CN" dirty="0"/>
              <a:t> = </a:t>
            </a:r>
            <a:r>
              <a:rPr lang="en-US" altLang="zh-CN" dirty="0" err="1"/>
              <a:t>backIndex</a:t>
            </a:r>
            <a:r>
              <a:rPr lang="en-US" altLang="zh-CN" dirty="0"/>
              <a:t> - 1; </a:t>
            </a:r>
            <a:r>
              <a:rPr lang="en-US" altLang="zh-CN" dirty="0" err="1"/>
              <a:t>i</a:t>
            </a:r>
            <a:r>
              <a:rPr lang="en-US" altLang="zh-CN" dirty="0"/>
              <a:t> &gt;= 0; </a:t>
            </a:r>
            <a:r>
              <a:rPr lang="en-US" altLang="zh-CN" dirty="0" err="1"/>
              <a:t>i</a:t>
            </a:r>
            <a:r>
              <a:rPr lang="en-US" altLang="zh-CN" dirty="0"/>
              <a:t>--) {            if (array[</a:t>
            </a:r>
            <a:r>
              <a:rPr lang="en-US" altLang="zh-CN" dirty="0" err="1"/>
              <a:t>i</a:t>
            </a:r>
            <a:r>
              <a:rPr lang="en-US" altLang="zh-CN" dirty="0"/>
              <a:t>] &gt; array[</a:t>
            </a:r>
            <a:r>
              <a:rPr lang="en-US" altLang="zh-CN" dirty="0" err="1"/>
              <a:t>backIndex</a:t>
            </a:r>
            <a:r>
              <a:rPr lang="en-US" altLang="zh-CN" dirty="0"/>
              <a:t>]) {                </a:t>
            </a:r>
            <a:r>
              <a:rPr lang="en-US" altLang="zh-CN" dirty="0" err="1"/>
              <a:t>ArrayUtils.swap</a:t>
            </a:r>
            <a:r>
              <a:rPr lang="en-US" altLang="zh-CN" dirty="0"/>
              <a:t>(array, </a:t>
            </a:r>
            <a:r>
              <a:rPr lang="en-US" altLang="zh-CN" dirty="0" err="1"/>
              <a:t>i</a:t>
            </a:r>
            <a:r>
              <a:rPr lang="en-US" altLang="zh-CN" dirty="0"/>
              <a:t>, </a:t>
            </a:r>
            <a:r>
              <a:rPr lang="en-US" altLang="zh-CN" dirty="0" err="1"/>
              <a:t>backIndex</a:t>
            </a:r>
            <a:r>
              <a:rPr lang="en-US" altLang="zh-CN" dirty="0"/>
              <a:t>);            }        }    }</a:t>
            </a:r>
          </a:p>
        </p:txBody>
      </p:sp>
      <p:sp>
        <p:nvSpPr>
          <p:cNvPr id="4" name="灯片编号占位符 3"/>
          <p:cNvSpPr>
            <a:spLocks noGrp="1"/>
          </p:cNvSpPr>
          <p:nvPr>
            <p:ph type="sldNum" sz="quarter" idx="5"/>
          </p:nvPr>
        </p:nvSpPr>
        <p:spPr/>
        <p:txBody>
          <a:bodyPr/>
          <a:lstStyle/>
          <a:p>
            <a:fld id="{99B10111-4C48-4E92-8CF1-F5F4BAA2D7BD}" type="slidenum">
              <a:rPr lang="zh-CN" altLang="en-US" smtClean="0"/>
              <a:t>31</a:t>
            </a:fld>
            <a:endParaRPr lang="zh-CN" altLang="en-US"/>
          </a:p>
        </p:txBody>
      </p:sp>
    </p:spTree>
    <p:extLst>
      <p:ext uri="{BB962C8B-B14F-4D97-AF65-F5344CB8AC3E}">
        <p14:creationId xmlns:p14="http://schemas.microsoft.com/office/powerpoint/2010/main" val="407344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63</a:t>
            </a:fld>
            <a:endParaRPr lang="zh-CN" altLang="en-US"/>
          </a:p>
        </p:txBody>
      </p:sp>
    </p:spTree>
    <p:extLst>
      <p:ext uri="{BB962C8B-B14F-4D97-AF65-F5344CB8AC3E}">
        <p14:creationId xmlns:p14="http://schemas.microsoft.com/office/powerpoint/2010/main" val="60178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
        <p:nvSpPr>
          <p:cNvPr id="11"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80.wmf"/><Relationship Id="rId4" Type="http://schemas.openxmlformats.org/officeDocument/2006/relationships/oleObject" Target="../embeddings/oleObject5.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latin typeface="+mn-lt"/>
              </a:rPr>
              <a:t>Sorting</a:t>
            </a:r>
            <a:endParaRPr lang="zh-CN" altLang="en-US" sz="3600" b="1" dirty="0">
              <a:latin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705" y="261301"/>
            <a:ext cx="972636" cy="906131"/>
          </a:xfrm>
          <a:prstGeom prst="rect">
            <a:avLst/>
          </a:prstGeom>
        </p:spPr>
      </p:pic>
      <p:sp>
        <p:nvSpPr>
          <p:cNvPr id="6" name="文本框 5"/>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01CF9485-5CCE-F086-750C-E914107C5248}"/>
              </a:ext>
            </a:extLst>
          </p:cNvPr>
          <p:cNvSpPr txBox="1">
            <a:spLocks/>
          </p:cNvSpPr>
          <p:nvPr/>
        </p:nvSpPr>
        <p:spPr>
          <a:xfrm>
            <a:off x="1143000" y="3310641"/>
            <a:ext cx="6858000" cy="23210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70000"/>
              </a:lnSpc>
              <a:spcBef>
                <a:spcPts val="0"/>
              </a:spcBef>
              <a:spcAft>
                <a:spcPts val="600"/>
              </a:spcAft>
            </a:pPr>
            <a:r>
              <a:rPr lang="zh-CN" altLang="en-US" sz="1600" b="1" dirty="0"/>
              <a:t>苏卓 （初稿）</a:t>
            </a:r>
            <a:endParaRPr lang="en-US" altLang="zh-CN" sz="1600" b="1" dirty="0"/>
          </a:p>
          <a:p>
            <a:pPr>
              <a:lnSpc>
                <a:spcPct val="170000"/>
              </a:lnSpc>
              <a:spcBef>
                <a:spcPts val="0"/>
              </a:spcBef>
              <a:spcAft>
                <a:spcPts val="600"/>
              </a:spcAft>
            </a:pPr>
            <a:r>
              <a:rPr lang="zh-CN" altLang="en-US" sz="1600" b="1" dirty="0"/>
              <a:t>吴贺俊 （修订）</a:t>
            </a:r>
            <a:endParaRPr lang="en-US" altLang="zh-CN" sz="1600" b="1" dirty="0"/>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 </a:t>
            </a:r>
            <a:r>
              <a:rPr lang="en-US" altLang="zh-CN" dirty="0"/>
              <a:t>(Insertion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stretch>
            <a:fillRect/>
          </a:stretch>
        </p:blipFill>
        <p:spPr>
          <a:xfrm>
            <a:off x="1157944" y="1100126"/>
            <a:ext cx="6828112" cy="4657748"/>
          </a:xfrm>
          <a:prstGeom prst="rect">
            <a:avLst/>
          </a:prstGeom>
        </p:spPr>
      </p:pic>
    </p:spTree>
    <p:extLst>
      <p:ext uri="{BB962C8B-B14F-4D97-AF65-F5344CB8AC3E}">
        <p14:creationId xmlns:p14="http://schemas.microsoft.com/office/powerpoint/2010/main" val="929996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各种内部排序的比较</a:t>
            </a:r>
          </a:p>
        </p:txBody>
      </p:sp>
      <p:sp>
        <p:nvSpPr>
          <p:cNvPr id="3" name="内容占位符 2"/>
          <p:cNvSpPr>
            <a:spLocks noGrp="1"/>
          </p:cNvSpPr>
          <p:nvPr>
            <p:ph idx="1"/>
          </p:nvPr>
        </p:nvSpPr>
        <p:spPr/>
        <p:txBody>
          <a:bodyPr/>
          <a:lstStyle/>
          <a:p>
            <a:r>
              <a:rPr lang="zh-CN" altLang="en-US" dirty="0"/>
              <a:t>各种内部排序方法的性能比较如下表</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100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8" name="组合 7">
            <a:extLst>
              <a:ext uri="{FF2B5EF4-FFF2-40B4-BE49-F238E27FC236}">
                <a16:creationId xmlns:a16="http://schemas.microsoft.com/office/drawing/2014/main" id="{B04006AE-FD98-4C17-8775-150C0E254551}"/>
              </a:ext>
            </a:extLst>
          </p:cNvPr>
          <p:cNvGrpSpPr/>
          <p:nvPr/>
        </p:nvGrpSpPr>
        <p:grpSpPr>
          <a:xfrm>
            <a:off x="578114" y="1560757"/>
            <a:ext cx="7987771" cy="4053537"/>
            <a:chOff x="578114" y="1560757"/>
            <a:chExt cx="7987771" cy="4053537"/>
          </a:xfrm>
        </p:grpSpPr>
        <p:pic>
          <p:nvPicPr>
            <p:cNvPr id="3379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8114" y="1560757"/>
              <a:ext cx="7987771" cy="405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a:extLst>
                <a:ext uri="{FF2B5EF4-FFF2-40B4-BE49-F238E27FC236}">
                  <a16:creationId xmlns:a16="http://schemas.microsoft.com/office/drawing/2014/main" id="{2B9CA39D-8BFE-48DA-A917-C4483C0A59C3}"/>
                </a:ext>
              </a:extLst>
            </p:cNvPr>
            <p:cNvPicPr>
              <a:picLocks noChangeAspect="1"/>
            </p:cNvPicPr>
            <p:nvPr/>
          </p:nvPicPr>
          <p:blipFill>
            <a:blip r:embed="rId3"/>
            <a:stretch>
              <a:fillRect/>
            </a:stretch>
          </p:blipFill>
          <p:spPr>
            <a:xfrm>
              <a:off x="4221087" y="2509032"/>
              <a:ext cx="686325" cy="363349"/>
            </a:xfrm>
            <a:prstGeom prst="rect">
              <a:avLst/>
            </a:prstGeom>
          </p:spPr>
        </p:pic>
      </p:grpSp>
    </p:spTree>
    <p:extLst>
      <p:ext uri="{BB962C8B-B14F-4D97-AF65-F5344CB8AC3E}">
        <p14:creationId xmlns:p14="http://schemas.microsoft.com/office/powerpoint/2010/main" val="1823993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各种内部排序的比较</a:t>
            </a:r>
          </a:p>
        </p:txBody>
      </p:sp>
      <p:sp>
        <p:nvSpPr>
          <p:cNvPr id="3" name="内容占位符 2"/>
          <p:cNvSpPr>
            <a:spLocks noGrp="1"/>
          </p:cNvSpPr>
          <p:nvPr>
            <p:ph idx="1"/>
          </p:nvPr>
        </p:nvSpPr>
        <p:spPr/>
        <p:txBody>
          <a:bodyPr/>
          <a:lstStyle/>
          <a:p>
            <a:r>
              <a:rPr lang="zh-CN" altLang="en-US" dirty="0"/>
              <a:t>选取排序方法的主要考虑因素</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101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783166" y="1464857"/>
            <a:ext cx="7577667" cy="4247317"/>
          </a:xfrm>
          <a:prstGeom prst="rect">
            <a:avLst/>
          </a:prstGeom>
        </p:spPr>
        <p:txBody>
          <a:bodyPr wrap="square">
            <a:spAutoFit/>
          </a:bodyPr>
          <a:lstStyle/>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待排序的记录数目 </a:t>
            </a:r>
            <a:r>
              <a:rPr lang="en-US" altLang="zh-CN" sz="2000" dirty="0">
                <a:latin typeface="Times New Roman" pitchFamily="18" charset="0"/>
                <a:ea typeface="微软雅黑" pitchFamily="34" charset="-122"/>
                <a:cs typeface="Times New Roman" pitchFamily="18" charset="0"/>
              </a:rPr>
              <a:t>n</a:t>
            </a:r>
            <a:r>
              <a:rPr lang="zh-CN" altLang="en-US" sz="2000" dirty="0">
                <a:latin typeface="Times New Roman" pitchFamily="18" charset="0"/>
                <a:ea typeface="微软雅黑" pitchFamily="34" charset="-122"/>
                <a:cs typeface="Times New Roman" pitchFamily="18" charset="0"/>
              </a:rPr>
              <a:t>；</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每个记录的大小；</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关键字的结构及其初始状态；</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是否要求排序的稳定性；</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语言工具的特性；</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存储结构的初始条件和要求； </a:t>
            </a:r>
          </a:p>
          <a:p>
            <a:pPr>
              <a:lnSpc>
                <a:spcPct val="150000"/>
              </a:lnSpc>
              <a:spcBef>
                <a:spcPts val="1200"/>
              </a:spcBef>
            </a:pPr>
            <a:r>
              <a:rPr lang="zh-CN" altLang="en-US" sz="2000" dirty="0">
                <a:latin typeface="Times New Roman" pitchFamily="18" charset="0"/>
                <a:ea typeface="微软雅黑" pitchFamily="34" charset="-122"/>
                <a:cs typeface="Times New Roman" pitchFamily="18" charset="0"/>
              </a:rPr>
              <a:t>◆ 时间复杂度、空间复杂度和开发工作的复杂程度的平衡点等。</a:t>
            </a:r>
          </a:p>
        </p:txBody>
      </p:sp>
    </p:spTree>
    <p:extLst>
      <p:ext uri="{BB962C8B-B14F-4D97-AF65-F5344CB8AC3E}">
        <p14:creationId xmlns:p14="http://schemas.microsoft.com/office/powerpoint/2010/main" val="33596426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Exercises</a:t>
            </a:r>
            <a:endParaRPr kumimoji="1" lang="zh-CN" altLang="en-US" dirty="0"/>
          </a:p>
        </p:txBody>
      </p:sp>
      <p:sp>
        <p:nvSpPr>
          <p:cNvPr id="3" name="内容占位符 2"/>
          <p:cNvSpPr>
            <a:spLocks noGrp="1"/>
          </p:cNvSpPr>
          <p:nvPr>
            <p:ph idx="1"/>
          </p:nvPr>
        </p:nvSpPr>
        <p:spPr/>
        <p:txBody>
          <a:bodyPr>
            <a:normAutofit/>
          </a:bodyPr>
          <a:lstStyle/>
          <a:p>
            <a:pPr>
              <a:lnSpc>
                <a:spcPct val="120000"/>
              </a:lnSpc>
            </a:pPr>
            <a:r>
              <a:rPr kumimoji="1" lang="zh-CN" altLang="en-US" sz="2000" dirty="0"/>
              <a:t>已知待排序记录（</a:t>
            </a:r>
            <a:r>
              <a:rPr kumimoji="1" lang="en-US" altLang="zh-CN" sz="2000" dirty="0"/>
              <a:t>70,</a:t>
            </a:r>
            <a:r>
              <a:rPr kumimoji="1" lang="zh-CN" altLang="en-US" sz="2000" dirty="0"/>
              <a:t> </a:t>
            </a:r>
            <a:r>
              <a:rPr kumimoji="1" lang="en-US" altLang="zh-CN" sz="2000" dirty="0"/>
              <a:t>83,</a:t>
            </a:r>
            <a:r>
              <a:rPr kumimoji="1" lang="zh-CN" altLang="en-US" sz="2000" dirty="0"/>
              <a:t> </a:t>
            </a:r>
            <a:r>
              <a:rPr kumimoji="1" lang="en-US" altLang="zh-CN" sz="2000" dirty="0"/>
              <a:t>100,</a:t>
            </a:r>
            <a:r>
              <a:rPr kumimoji="1" lang="zh-CN" altLang="en-US" sz="2000" dirty="0"/>
              <a:t> </a:t>
            </a:r>
            <a:r>
              <a:rPr kumimoji="1" lang="en-US" altLang="zh-CN" sz="2000" dirty="0"/>
              <a:t>65,</a:t>
            </a:r>
            <a:r>
              <a:rPr kumimoji="1" lang="zh-CN" altLang="en-US" sz="2000" dirty="0"/>
              <a:t> </a:t>
            </a:r>
            <a:r>
              <a:rPr kumimoji="1" lang="en-US" altLang="zh-CN" sz="2000" dirty="0"/>
              <a:t>10,</a:t>
            </a:r>
            <a:r>
              <a:rPr kumimoji="1" lang="zh-CN" altLang="en-US" sz="2000" dirty="0"/>
              <a:t> </a:t>
            </a:r>
            <a:r>
              <a:rPr kumimoji="1" lang="en-US" altLang="zh-CN" sz="2000" dirty="0"/>
              <a:t>32,</a:t>
            </a:r>
            <a:r>
              <a:rPr kumimoji="1" lang="zh-CN" altLang="en-US" sz="2000" dirty="0"/>
              <a:t> </a:t>
            </a:r>
            <a:r>
              <a:rPr kumimoji="1" lang="en-US" altLang="zh-CN" sz="2000" dirty="0"/>
              <a:t>7,</a:t>
            </a:r>
            <a:r>
              <a:rPr kumimoji="1" lang="zh-CN" altLang="en-US" sz="2000" dirty="0"/>
              <a:t> </a:t>
            </a:r>
            <a:r>
              <a:rPr kumimoji="1" lang="en-US" altLang="zh-CN" sz="2000" dirty="0"/>
              <a:t>9</a:t>
            </a:r>
            <a:r>
              <a:rPr kumimoji="1" lang="zh-CN" altLang="en-US" sz="2000" dirty="0"/>
              <a:t>），分别用插入排序，希尔排序，冒泡排序和快速排序算法进行排序，写出各趟排序结果。</a:t>
            </a:r>
            <a:endParaRPr kumimoji="1" lang="en-US" altLang="zh-CN" sz="2000"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102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文本框 5"/>
          <p:cNvSpPr txBox="1"/>
          <p:nvPr/>
        </p:nvSpPr>
        <p:spPr>
          <a:xfrm>
            <a:off x="1483657" y="1880224"/>
            <a:ext cx="2791149" cy="2677656"/>
          </a:xfrm>
          <a:prstGeom prst="rect">
            <a:avLst/>
          </a:prstGeom>
          <a:noFill/>
        </p:spPr>
        <p:txBody>
          <a:bodyPr wrap="none" rtlCol="0">
            <a:spAutoFit/>
          </a:bodyPr>
          <a:lstStyle/>
          <a:p>
            <a:pPr>
              <a:lnSpc>
                <a:spcPct val="150000"/>
              </a:lnSpc>
            </a:pPr>
            <a:r>
              <a:rPr kumimoji="1" lang="zh-CN" altLang="en-US" sz="1400" dirty="0">
                <a:latin typeface="Microsoft YaHei" charset="-122"/>
                <a:ea typeface="Microsoft YaHei" charset="-122"/>
                <a:cs typeface="Microsoft YaHei" charset="-122"/>
              </a:rPr>
              <a:t>初始</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1</a:t>
            </a:r>
            <a:r>
              <a:rPr kumimoji="1" lang="zh-CN" altLang="en-US" sz="1400" dirty="0">
                <a:sym typeface="Wingdings"/>
              </a:rPr>
              <a:t>    </a:t>
            </a:r>
            <a:r>
              <a:rPr kumimoji="1" lang="is-IS" altLang="zh-CN" sz="1400" dirty="0">
                <a:sym typeface="Wingdings"/>
              </a:rPr>
              <a:t>(</a:t>
            </a:r>
            <a:r>
              <a:rPr kumimoji="1" lang="en-US" altLang="zh-CN" sz="1400" dirty="0">
                <a:sym typeface="Wingdings"/>
              </a:rPr>
              <a:t>70,</a:t>
            </a:r>
            <a:r>
              <a:rPr kumimoji="1" lang="zh-CN" altLang="en-US" sz="1400" dirty="0">
                <a:sym typeface="Wingdings"/>
              </a:rPr>
              <a:t> </a:t>
            </a:r>
            <a:r>
              <a:rPr kumimoji="1" lang="en-US" altLang="zh-CN" sz="1400" dirty="0">
                <a:sym typeface="Wingdings"/>
              </a:rPr>
              <a:t>83),</a:t>
            </a:r>
            <a:r>
              <a:rPr kumimoji="1" lang="zh-CN" altLang="en-US" sz="1400" dirty="0">
                <a:sym typeface="Wingdings"/>
              </a:rPr>
              <a:t> </a:t>
            </a:r>
            <a:r>
              <a:rPr kumimoji="1" lang="en-US" altLang="zh-CN" sz="1400" dirty="0">
                <a:sym typeface="Wingdings"/>
              </a:rPr>
              <a:t>100,</a:t>
            </a:r>
            <a:r>
              <a:rPr kumimoji="1" lang="zh-CN" altLang="en-US" sz="1400" dirty="0">
                <a:sym typeface="Wingdings"/>
              </a:rPr>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2</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3</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4</a:t>
            </a:r>
            <a:r>
              <a:rPr kumimoji="1" lang="zh-CN" altLang="en-US" sz="1400" dirty="0"/>
              <a:t>    </a:t>
            </a:r>
            <a:r>
              <a:rPr kumimoji="1" lang="en-US" altLang="zh-CN" sz="1400" dirty="0"/>
              <a:t>(10,</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6</a:t>
            </a:r>
            <a:r>
              <a:rPr kumimoji="1" lang="zh-CN" altLang="en-US" sz="1400" dirty="0"/>
              <a:t>    </a:t>
            </a:r>
            <a:r>
              <a:rPr kumimoji="1" lang="en-US" altLang="zh-CN" sz="1400" dirty="0"/>
              <a:t>(7,</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7</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endParaRPr kumimoji="1" lang="zh-CN" altLang="en-US" sz="1400" dirty="0"/>
          </a:p>
        </p:txBody>
      </p:sp>
      <p:sp>
        <p:nvSpPr>
          <p:cNvPr id="7" name="文本框 6"/>
          <p:cNvSpPr txBox="1"/>
          <p:nvPr/>
        </p:nvSpPr>
        <p:spPr>
          <a:xfrm>
            <a:off x="1483657" y="4655445"/>
            <a:ext cx="2709396" cy="1384995"/>
          </a:xfrm>
          <a:prstGeom prst="rect">
            <a:avLst/>
          </a:prstGeom>
          <a:noFill/>
        </p:spPr>
        <p:txBody>
          <a:bodyPr wrap="none" rtlCol="0">
            <a:spAutoFit/>
          </a:bodyPr>
          <a:lstStyle/>
          <a:p>
            <a:pPr>
              <a:lnSpc>
                <a:spcPct val="150000"/>
              </a:lnSpc>
            </a:pPr>
            <a:r>
              <a:rPr kumimoji="1" lang="zh-CN" altLang="en-US" sz="1400" dirty="0">
                <a:latin typeface="Microsoft YaHei" charset="-122"/>
                <a:ea typeface="Microsoft YaHei" charset="-122"/>
                <a:cs typeface="Microsoft YaHei" charset="-122"/>
              </a:rPr>
              <a:t>初始</a:t>
            </a:r>
            <a:r>
              <a:rPr kumimoji="1" lang="zh-CN" altLang="en-US" sz="1400" dirty="0"/>
              <a:t>     </a:t>
            </a:r>
            <a:r>
              <a:rPr kumimoji="1" lang="en-US" altLang="zh-CN" sz="1400" dirty="0">
                <a:solidFill>
                  <a:srgbClr val="FF0000"/>
                </a:solidFill>
              </a:rPr>
              <a:t>70</a:t>
            </a:r>
            <a:r>
              <a:rPr kumimoji="1" lang="en-US" altLang="zh-CN" sz="1400" dirty="0"/>
              <a:t>,</a:t>
            </a:r>
            <a:r>
              <a:rPr kumimoji="1" lang="zh-CN" altLang="en-US" sz="1400" dirty="0"/>
              <a:t> </a:t>
            </a:r>
            <a:r>
              <a:rPr kumimoji="1" lang="en-US" altLang="zh-CN" sz="1400" dirty="0">
                <a:solidFill>
                  <a:srgbClr val="0000FF"/>
                </a:solidFill>
              </a:rPr>
              <a:t>83</a:t>
            </a:r>
            <a:r>
              <a:rPr kumimoji="1" lang="en-US" altLang="zh-CN" sz="1400" dirty="0"/>
              <a:t>,</a:t>
            </a:r>
            <a:r>
              <a:rPr kumimoji="1" lang="zh-CN" altLang="en-US" sz="1400" dirty="0"/>
              <a:t> </a:t>
            </a:r>
            <a:r>
              <a:rPr kumimoji="1" lang="en-US" altLang="zh-CN" sz="1400" dirty="0">
                <a:solidFill>
                  <a:srgbClr val="005825"/>
                </a:solidFill>
              </a:rPr>
              <a:t>100</a:t>
            </a:r>
            <a:r>
              <a:rPr kumimoji="1" lang="en-US" altLang="zh-CN" sz="1400" dirty="0"/>
              <a:t>,</a:t>
            </a:r>
            <a:r>
              <a:rPr kumimoji="1" lang="zh-CN" altLang="en-US" sz="1400" dirty="0"/>
              <a:t> </a:t>
            </a:r>
            <a:r>
              <a:rPr kumimoji="1" lang="en-US" altLang="zh-CN" sz="1400" dirty="0"/>
              <a:t>65,</a:t>
            </a:r>
            <a:r>
              <a:rPr kumimoji="1" lang="zh-CN" altLang="en-US" sz="1400" dirty="0"/>
              <a:t> </a:t>
            </a:r>
            <a:r>
              <a:rPr kumimoji="1" lang="en-US" altLang="zh-CN" sz="1400" dirty="0">
                <a:solidFill>
                  <a:srgbClr val="FF0000"/>
                </a:solidFill>
              </a:rPr>
              <a:t>10</a:t>
            </a:r>
            <a:r>
              <a:rPr kumimoji="1" lang="en-US" altLang="zh-CN" sz="1400" dirty="0"/>
              <a:t>,</a:t>
            </a:r>
            <a:r>
              <a:rPr kumimoji="1" lang="zh-CN" altLang="en-US" sz="1400" dirty="0"/>
              <a:t> </a:t>
            </a:r>
            <a:r>
              <a:rPr kumimoji="1" lang="en-US" altLang="zh-CN" sz="1400" dirty="0">
                <a:solidFill>
                  <a:srgbClr val="0000FF"/>
                </a:solidFill>
              </a:rPr>
              <a:t>32</a:t>
            </a:r>
            <a:r>
              <a:rPr kumimoji="1" lang="en-US" altLang="zh-CN" sz="1400" dirty="0"/>
              <a:t>,</a:t>
            </a:r>
            <a:r>
              <a:rPr kumimoji="1" lang="zh-CN" altLang="en-US" sz="1400" dirty="0"/>
              <a:t> </a:t>
            </a:r>
            <a:r>
              <a:rPr kumimoji="1" lang="en-US" altLang="zh-CN" sz="1400" dirty="0">
                <a:solidFill>
                  <a:srgbClr val="005825"/>
                </a:solidFill>
              </a:rPr>
              <a:t>7</a:t>
            </a:r>
            <a:r>
              <a:rPr kumimoji="1" lang="en-US" altLang="zh-CN" sz="1400" dirty="0"/>
              <a:t>,</a:t>
            </a:r>
            <a:r>
              <a:rPr kumimoji="1" lang="zh-CN" altLang="en-US" sz="1400" dirty="0"/>
              <a:t> </a:t>
            </a:r>
            <a:r>
              <a:rPr kumimoji="1" lang="en-US" altLang="zh-CN" sz="1400" dirty="0"/>
              <a:t>9</a:t>
            </a:r>
          </a:p>
          <a:p>
            <a:pPr>
              <a:lnSpc>
                <a:spcPct val="150000"/>
              </a:lnSpc>
            </a:pPr>
            <a:r>
              <a:rPr kumimoji="1" lang="en-US" altLang="zh-CN" sz="1400" dirty="0"/>
              <a:t>1</a:t>
            </a:r>
            <a:r>
              <a:rPr kumimoji="1" lang="zh-CN" altLang="en-US" sz="1400" dirty="0"/>
              <a:t> </a:t>
            </a:r>
            <a:r>
              <a:rPr kumimoji="1" lang="en-US" altLang="zh-CN" sz="1400" dirty="0"/>
              <a:t>d=4</a:t>
            </a:r>
            <a:r>
              <a:rPr kumimoji="1" lang="zh-CN" altLang="en-US" sz="1400" dirty="0"/>
              <a:t>    </a:t>
            </a:r>
            <a:r>
              <a:rPr kumimoji="1" lang="en-US" altLang="zh-CN" sz="1400" dirty="0">
                <a:solidFill>
                  <a:srgbClr val="FF0000"/>
                </a:solidFill>
              </a:rPr>
              <a:t>10</a:t>
            </a:r>
            <a:r>
              <a:rPr kumimoji="1" lang="en-US" altLang="zh-CN" sz="1400" dirty="0"/>
              <a:t>,</a:t>
            </a:r>
            <a:r>
              <a:rPr kumimoji="1" lang="zh-CN" altLang="en-US" sz="1400" dirty="0"/>
              <a:t> </a:t>
            </a:r>
            <a:r>
              <a:rPr kumimoji="1" lang="en-US" altLang="zh-CN" sz="1400" dirty="0">
                <a:solidFill>
                  <a:srgbClr val="0000FF"/>
                </a:solidFill>
              </a:rPr>
              <a:t>32</a:t>
            </a:r>
            <a:r>
              <a:rPr kumimoji="1" lang="en-US" altLang="zh-CN" sz="1400" dirty="0"/>
              <a:t>,</a:t>
            </a:r>
            <a:r>
              <a:rPr kumimoji="1" lang="zh-CN" altLang="en-US" sz="1400" dirty="0"/>
              <a:t> </a:t>
            </a:r>
            <a:r>
              <a:rPr kumimoji="1" lang="en-US" altLang="zh-CN" sz="1400" dirty="0">
                <a:solidFill>
                  <a:srgbClr val="FF0000"/>
                </a:solidFill>
              </a:rPr>
              <a:t>7</a:t>
            </a:r>
            <a:r>
              <a:rPr kumimoji="1" lang="en-US" altLang="zh-CN" sz="1400" dirty="0"/>
              <a:t>,</a:t>
            </a:r>
            <a:r>
              <a:rPr kumimoji="1" lang="zh-CN" altLang="en-US" sz="1400" dirty="0"/>
              <a:t> </a:t>
            </a:r>
            <a:r>
              <a:rPr kumimoji="1" lang="en-US" altLang="zh-CN" sz="1400" dirty="0">
                <a:solidFill>
                  <a:srgbClr val="0000FF"/>
                </a:solidFill>
              </a:rPr>
              <a:t>9</a:t>
            </a:r>
            <a:r>
              <a:rPr kumimoji="1" lang="en-US" altLang="zh-CN" sz="1400" dirty="0"/>
              <a:t>,</a:t>
            </a:r>
            <a:r>
              <a:rPr kumimoji="1" lang="zh-CN" altLang="en-US" sz="1400" dirty="0"/>
              <a:t> </a:t>
            </a:r>
            <a:r>
              <a:rPr kumimoji="1" lang="en-US" altLang="zh-CN" sz="1400" dirty="0">
                <a:solidFill>
                  <a:srgbClr val="005825"/>
                </a:solidFill>
              </a:rPr>
              <a:t>70</a:t>
            </a:r>
            <a:r>
              <a:rPr kumimoji="1" lang="en-US" altLang="zh-CN" sz="1400" dirty="0"/>
              <a:t>,</a:t>
            </a:r>
            <a:r>
              <a:rPr kumimoji="1" lang="zh-CN" altLang="en-US" sz="1400" dirty="0"/>
              <a:t> </a:t>
            </a:r>
            <a:r>
              <a:rPr kumimoji="1" lang="en-US" altLang="zh-CN" sz="1400" dirty="0"/>
              <a:t>83,</a:t>
            </a:r>
            <a:r>
              <a:rPr kumimoji="1" lang="zh-CN" altLang="en-US" sz="1400" dirty="0"/>
              <a:t> </a:t>
            </a:r>
            <a:r>
              <a:rPr kumimoji="1" lang="en-US" altLang="zh-CN" sz="1400" dirty="0">
                <a:solidFill>
                  <a:srgbClr val="005825"/>
                </a:solidFill>
              </a:rPr>
              <a:t>100</a:t>
            </a:r>
            <a:r>
              <a:rPr kumimoji="1" lang="en-US" altLang="zh-CN" sz="1400" dirty="0"/>
              <a:t>,</a:t>
            </a:r>
            <a:r>
              <a:rPr kumimoji="1" lang="zh-CN" altLang="en-US" sz="1400" dirty="0"/>
              <a:t> </a:t>
            </a:r>
            <a:r>
              <a:rPr kumimoji="1" lang="en-US" altLang="zh-CN" sz="1400" dirty="0"/>
              <a:t>65</a:t>
            </a:r>
          </a:p>
          <a:p>
            <a:pPr>
              <a:lnSpc>
                <a:spcPct val="150000"/>
              </a:lnSpc>
            </a:pPr>
            <a:r>
              <a:rPr kumimoji="1" lang="en-US" altLang="zh-CN" sz="1400" dirty="0"/>
              <a:t>2</a:t>
            </a:r>
            <a:r>
              <a:rPr kumimoji="1" lang="zh-CN" altLang="en-US" sz="1400" dirty="0"/>
              <a:t> </a:t>
            </a:r>
            <a:r>
              <a:rPr kumimoji="1" lang="en-US" altLang="zh-CN" sz="1400" dirty="0"/>
              <a:t>d=2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70,</a:t>
            </a:r>
            <a:r>
              <a:rPr kumimoji="1" lang="zh-CN" altLang="en-US" sz="1400" dirty="0"/>
              <a:t> </a:t>
            </a:r>
            <a:r>
              <a:rPr kumimoji="1" lang="en-US" altLang="zh-CN" sz="1400" dirty="0"/>
              <a:t>65,</a:t>
            </a:r>
            <a:r>
              <a:rPr kumimoji="1" lang="zh-CN" altLang="en-US" sz="1400" dirty="0"/>
              <a:t> </a:t>
            </a:r>
            <a:r>
              <a:rPr kumimoji="1" lang="en-US" altLang="zh-CN" sz="1400" dirty="0"/>
              <a:t>100,</a:t>
            </a:r>
            <a:r>
              <a:rPr kumimoji="1" lang="zh-CN" altLang="en-US" sz="1400" dirty="0"/>
              <a:t> </a:t>
            </a:r>
            <a:r>
              <a:rPr kumimoji="1" lang="en-US" altLang="zh-CN" sz="1400" dirty="0"/>
              <a:t>83</a:t>
            </a:r>
          </a:p>
          <a:p>
            <a:pPr>
              <a:lnSpc>
                <a:spcPct val="150000"/>
              </a:lnSpc>
            </a:pPr>
            <a:r>
              <a:rPr kumimoji="1" lang="en-US" altLang="zh-CN" sz="1400" dirty="0"/>
              <a:t>3</a:t>
            </a:r>
            <a:r>
              <a:rPr kumimoji="1" lang="zh-CN" altLang="en-US" sz="1400" dirty="0"/>
              <a:t> </a:t>
            </a:r>
            <a:r>
              <a:rPr kumimoji="1" lang="en-US" altLang="zh-CN" sz="1400" dirty="0"/>
              <a:t>d=1</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endParaRPr kumimoji="1" lang="zh-CN" altLang="en-US" sz="1400" dirty="0"/>
          </a:p>
        </p:txBody>
      </p:sp>
      <p:sp>
        <p:nvSpPr>
          <p:cNvPr id="8" name="文本框 7"/>
          <p:cNvSpPr txBox="1"/>
          <p:nvPr/>
        </p:nvSpPr>
        <p:spPr>
          <a:xfrm>
            <a:off x="333011" y="2864052"/>
            <a:ext cx="1005403" cy="338554"/>
          </a:xfrm>
          <a:prstGeom prst="rect">
            <a:avLst/>
          </a:prstGeom>
          <a:noFill/>
        </p:spPr>
        <p:txBody>
          <a:bodyPr wrap="none" rtlCol="0">
            <a:spAutoFit/>
          </a:bodyPr>
          <a:lstStyle/>
          <a:p>
            <a:r>
              <a:rPr kumimoji="1" lang="zh-CN" altLang="en-US" sz="1600">
                <a:latin typeface="Microsoft YaHei" charset="-122"/>
                <a:ea typeface="Microsoft YaHei" charset="-122"/>
                <a:cs typeface="Microsoft YaHei" charset="-122"/>
              </a:rPr>
              <a:t>插入排序</a:t>
            </a:r>
          </a:p>
        </p:txBody>
      </p:sp>
      <p:sp>
        <p:nvSpPr>
          <p:cNvPr id="9" name="文本框 8"/>
          <p:cNvSpPr txBox="1"/>
          <p:nvPr/>
        </p:nvSpPr>
        <p:spPr>
          <a:xfrm>
            <a:off x="333011" y="5178665"/>
            <a:ext cx="1005403" cy="338554"/>
          </a:xfrm>
          <a:prstGeom prst="rect">
            <a:avLst/>
          </a:prstGeom>
          <a:noFill/>
        </p:spPr>
        <p:txBody>
          <a:bodyPr wrap="none" rtlCol="0">
            <a:spAutoFit/>
          </a:bodyPr>
          <a:lstStyle/>
          <a:p>
            <a:r>
              <a:rPr kumimoji="1" lang="zh-CN" altLang="en-US" sz="1600" dirty="0">
                <a:latin typeface="Microsoft YaHei" charset="-122"/>
                <a:ea typeface="Microsoft YaHei" charset="-122"/>
                <a:cs typeface="Microsoft YaHei" charset="-122"/>
              </a:rPr>
              <a:t>希尔排序</a:t>
            </a:r>
          </a:p>
        </p:txBody>
      </p:sp>
      <p:sp>
        <p:nvSpPr>
          <p:cNvPr id="11" name="文本框 10"/>
          <p:cNvSpPr txBox="1"/>
          <p:nvPr/>
        </p:nvSpPr>
        <p:spPr>
          <a:xfrm>
            <a:off x="5764464" y="1880224"/>
            <a:ext cx="2722220" cy="2354491"/>
          </a:xfrm>
          <a:prstGeom prst="rect">
            <a:avLst/>
          </a:prstGeom>
          <a:noFill/>
        </p:spPr>
        <p:txBody>
          <a:bodyPr wrap="none" rtlCol="0">
            <a:spAutoFit/>
          </a:bodyPr>
          <a:lstStyle/>
          <a:p>
            <a:pPr>
              <a:lnSpc>
                <a:spcPct val="150000"/>
              </a:lnSpc>
            </a:pPr>
            <a:r>
              <a:rPr kumimoji="1" lang="zh-CN" altLang="en-US" sz="1400" dirty="0">
                <a:latin typeface="Microsoft YaHei" charset="-122"/>
                <a:ea typeface="Microsoft YaHei" charset="-122"/>
                <a:cs typeface="Microsoft YaHei" charset="-122"/>
              </a:rPr>
              <a:t>初始</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1</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2</a:t>
            </a:r>
            <a:r>
              <a:rPr kumimoji="1" lang="zh-CN" altLang="en-US" sz="1400" dirty="0"/>
              <a:t>     </a:t>
            </a:r>
            <a:r>
              <a:rPr kumimoji="1" lang="en-US" altLang="zh-CN" sz="1400" dirty="0"/>
              <a:t>70,</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83,</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3</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4</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5</a:t>
            </a:r>
            <a:r>
              <a:rPr kumimoji="1" lang="zh-CN" altLang="en-US" sz="1400" dirty="0"/>
              <a:t>     </a:t>
            </a:r>
            <a:r>
              <a:rPr kumimoji="1" lang="en-US" altLang="zh-CN" sz="1400" dirty="0"/>
              <a:t>10,</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6</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endParaRPr kumimoji="1" lang="zh-CN" altLang="en-US" sz="1400" dirty="0"/>
          </a:p>
        </p:txBody>
      </p:sp>
      <p:sp>
        <p:nvSpPr>
          <p:cNvPr id="12" name="文本框 11"/>
          <p:cNvSpPr txBox="1"/>
          <p:nvPr/>
        </p:nvSpPr>
        <p:spPr>
          <a:xfrm>
            <a:off x="5764464" y="4655444"/>
            <a:ext cx="2900153" cy="1384995"/>
          </a:xfrm>
          <a:prstGeom prst="rect">
            <a:avLst/>
          </a:prstGeom>
          <a:noFill/>
        </p:spPr>
        <p:txBody>
          <a:bodyPr wrap="none" rtlCol="0">
            <a:spAutoFit/>
          </a:bodyPr>
          <a:lstStyle/>
          <a:p>
            <a:pPr>
              <a:lnSpc>
                <a:spcPct val="150000"/>
              </a:lnSpc>
            </a:pPr>
            <a:r>
              <a:rPr kumimoji="1" lang="zh-CN" altLang="en-US" sz="1400" dirty="0">
                <a:latin typeface="Microsoft YaHei" charset="-122"/>
                <a:ea typeface="Microsoft YaHei" charset="-122"/>
                <a:cs typeface="Microsoft YaHei" charset="-122"/>
              </a:rPr>
              <a:t>初始</a:t>
            </a:r>
            <a:r>
              <a:rPr kumimoji="1" lang="zh-CN" altLang="en-US" sz="1400" dirty="0"/>
              <a:t>    </a:t>
            </a:r>
            <a:r>
              <a:rPr kumimoji="1" lang="en-US" altLang="zh-CN" sz="1400" dirty="0"/>
              <a:t>(</a:t>
            </a:r>
            <a:r>
              <a:rPr kumimoji="1" lang="en-US" altLang="zh-CN" sz="1400" dirty="0">
                <a:solidFill>
                  <a:srgbClr val="FF0000"/>
                </a:solidFill>
              </a:rPr>
              <a:t>70</a:t>
            </a:r>
            <a:r>
              <a:rPr kumimoji="1" lang="en-US" altLang="zh-CN" sz="1400" dirty="0"/>
              <a:t>),</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7,</a:t>
            </a:r>
            <a:r>
              <a:rPr kumimoji="1" lang="zh-CN" altLang="en-US" sz="1400" dirty="0"/>
              <a:t> </a:t>
            </a:r>
            <a:r>
              <a:rPr kumimoji="1" lang="en-US" altLang="zh-CN" sz="1400" dirty="0"/>
              <a:t>9</a:t>
            </a:r>
          </a:p>
          <a:p>
            <a:pPr>
              <a:lnSpc>
                <a:spcPct val="150000"/>
              </a:lnSpc>
            </a:pPr>
            <a:r>
              <a:rPr kumimoji="1" lang="zh-CN" altLang="en-US" sz="1400" dirty="0"/>
              <a:t>      </a:t>
            </a:r>
            <a:r>
              <a:rPr kumimoji="1" lang="en-US" altLang="zh-CN" sz="1400" dirty="0"/>
              <a:t>1</a:t>
            </a:r>
            <a:r>
              <a:rPr kumimoji="1" lang="zh-CN" altLang="en-US" sz="1400" dirty="0"/>
              <a:t>     </a:t>
            </a:r>
            <a:r>
              <a:rPr kumimoji="1" lang="en-US" altLang="zh-CN" sz="1400" dirty="0"/>
              <a:t>(</a:t>
            </a:r>
            <a:r>
              <a:rPr kumimoji="1" lang="en-US" altLang="zh-CN" sz="1400" dirty="0">
                <a:solidFill>
                  <a:srgbClr val="FF0000"/>
                </a:solidFill>
              </a:rPr>
              <a:t>9</a:t>
            </a:r>
            <a:r>
              <a:rPr kumimoji="1" lang="en-US" altLang="zh-CN" sz="1400" dirty="0"/>
              <a:t>,</a:t>
            </a:r>
            <a:r>
              <a:rPr kumimoji="1" lang="zh-CN" altLang="en-US" sz="1400" dirty="0"/>
              <a:t> </a:t>
            </a:r>
            <a:r>
              <a:rPr kumimoji="1" lang="en-US" altLang="zh-CN" sz="1400" dirty="0"/>
              <a:t>7,</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70,</a:t>
            </a:r>
            <a:r>
              <a:rPr kumimoji="1" lang="zh-CN" altLang="en-US" sz="1400" dirty="0"/>
              <a:t> </a:t>
            </a:r>
            <a:r>
              <a:rPr kumimoji="1" lang="en-US" altLang="zh-CN" sz="1400" dirty="0"/>
              <a:t>(</a:t>
            </a:r>
            <a:r>
              <a:rPr kumimoji="1" lang="en-US" altLang="zh-CN" sz="1400" dirty="0">
                <a:solidFill>
                  <a:srgbClr val="FF0000"/>
                </a:solidFill>
              </a:rPr>
              <a:t>100</a:t>
            </a:r>
            <a:r>
              <a:rPr kumimoji="1" lang="en-US" altLang="zh-CN" sz="1400" dirty="0"/>
              <a:t>,</a:t>
            </a:r>
            <a:r>
              <a:rPr kumimoji="1" lang="zh-CN" altLang="en-US" sz="1400" dirty="0"/>
              <a:t> </a:t>
            </a:r>
            <a:r>
              <a:rPr kumimoji="1" lang="en-US" altLang="zh-CN" sz="1400" dirty="0"/>
              <a:t>83)</a:t>
            </a:r>
          </a:p>
          <a:p>
            <a:pPr>
              <a:lnSpc>
                <a:spcPct val="150000"/>
              </a:lnSpc>
            </a:pPr>
            <a:r>
              <a:rPr kumimoji="1" lang="zh-CN" altLang="en-US" sz="1400" dirty="0"/>
              <a:t>      </a:t>
            </a:r>
            <a:r>
              <a:rPr kumimoji="1" lang="en-US" altLang="zh-CN" sz="1400" dirty="0"/>
              <a:t>2</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a:t>
            </a:r>
            <a:r>
              <a:rPr kumimoji="1" lang="en-US" altLang="zh-CN" sz="1400" dirty="0">
                <a:solidFill>
                  <a:srgbClr val="FF0000"/>
                </a:solidFill>
              </a:rPr>
              <a:t>32</a:t>
            </a:r>
            <a:r>
              <a:rPr kumimoji="1" lang="en-US" altLang="zh-CN" sz="1400" dirty="0"/>
              <a:t>,</a:t>
            </a:r>
            <a:r>
              <a:rPr kumimoji="1" lang="zh-CN" altLang="en-US" sz="1400" dirty="0"/>
              <a:t> </a:t>
            </a:r>
            <a:r>
              <a:rPr kumimoji="1" lang="en-US" altLang="zh-CN" sz="1400" dirty="0"/>
              <a:t>65,</a:t>
            </a:r>
            <a:r>
              <a:rPr kumimoji="1" lang="zh-CN" altLang="en-US" sz="1400" dirty="0"/>
              <a:t> </a:t>
            </a:r>
            <a:r>
              <a:rPr kumimoji="1" lang="en-US" altLang="zh-CN" sz="1400" dirty="0"/>
              <a:t>10),</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p>
          <a:p>
            <a:pPr>
              <a:lnSpc>
                <a:spcPct val="150000"/>
              </a:lnSpc>
            </a:pPr>
            <a:r>
              <a:rPr kumimoji="1" lang="zh-CN" altLang="en-US" sz="1400" dirty="0"/>
              <a:t>      </a:t>
            </a:r>
            <a:r>
              <a:rPr kumimoji="1" lang="en-US" altLang="zh-CN" sz="1400" dirty="0"/>
              <a:t>3</a:t>
            </a:r>
            <a:r>
              <a:rPr kumimoji="1" lang="zh-CN" altLang="en-US" sz="1400" dirty="0"/>
              <a:t>      </a:t>
            </a:r>
            <a:r>
              <a:rPr kumimoji="1" lang="en-US" altLang="zh-CN" sz="1400" dirty="0"/>
              <a:t>7,</a:t>
            </a:r>
            <a:r>
              <a:rPr kumimoji="1" lang="zh-CN" altLang="en-US" sz="1400" dirty="0"/>
              <a:t> </a:t>
            </a:r>
            <a:r>
              <a:rPr kumimoji="1" lang="en-US" altLang="zh-CN" sz="1400" dirty="0"/>
              <a:t>9,</a:t>
            </a:r>
            <a:r>
              <a:rPr kumimoji="1" lang="zh-CN" altLang="en-US" sz="1400" dirty="0"/>
              <a:t> </a:t>
            </a:r>
            <a:r>
              <a:rPr kumimoji="1" lang="en-US" altLang="zh-CN" sz="1400" dirty="0"/>
              <a:t>10,</a:t>
            </a:r>
            <a:r>
              <a:rPr kumimoji="1" lang="zh-CN" altLang="en-US" sz="1400" dirty="0"/>
              <a:t> </a:t>
            </a:r>
            <a:r>
              <a:rPr kumimoji="1" lang="en-US" altLang="zh-CN" sz="1400" dirty="0"/>
              <a:t>32,</a:t>
            </a:r>
            <a:r>
              <a:rPr kumimoji="1" lang="zh-CN" altLang="en-US" sz="1400" dirty="0"/>
              <a:t> </a:t>
            </a:r>
            <a:r>
              <a:rPr kumimoji="1" lang="en-US" altLang="zh-CN" sz="1400" dirty="0"/>
              <a:t>65,</a:t>
            </a:r>
            <a:r>
              <a:rPr kumimoji="1" lang="zh-CN" altLang="en-US" sz="1400" dirty="0"/>
              <a:t> </a:t>
            </a:r>
            <a:r>
              <a:rPr kumimoji="1" lang="en-US" altLang="zh-CN" sz="1400" dirty="0"/>
              <a:t>70,</a:t>
            </a:r>
            <a:r>
              <a:rPr kumimoji="1" lang="zh-CN" altLang="en-US" sz="1400" dirty="0"/>
              <a:t> </a:t>
            </a:r>
            <a:r>
              <a:rPr kumimoji="1" lang="en-US" altLang="zh-CN" sz="1400" dirty="0"/>
              <a:t>83,</a:t>
            </a:r>
            <a:r>
              <a:rPr kumimoji="1" lang="zh-CN" altLang="en-US" sz="1400" dirty="0"/>
              <a:t> </a:t>
            </a:r>
            <a:r>
              <a:rPr kumimoji="1" lang="en-US" altLang="zh-CN" sz="1400" dirty="0"/>
              <a:t>100</a:t>
            </a:r>
            <a:r>
              <a:rPr kumimoji="1" lang="zh-CN" altLang="en-US" sz="1400" dirty="0"/>
              <a:t> </a:t>
            </a:r>
          </a:p>
        </p:txBody>
      </p:sp>
      <p:sp>
        <p:nvSpPr>
          <p:cNvPr id="13" name="文本框 12"/>
          <p:cNvSpPr txBox="1"/>
          <p:nvPr/>
        </p:nvSpPr>
        <p:spPr>
          <a:xfrm>
            <a:off x="4709566" y="2864052"/>
            <a:ext cx="1005403" cy="338554"/>
          </a:xfrm>
          <a:prstGeom prst="rect">
            <a:avLst/>
          </a:prstGeom>
          <a:noFill/>
        </p:spPr>
        <p:txBody>
          <a:bodyPr wrap="none" rtlCol="0">
            <a:spAutoFit/>
          </a:bodyPr>
          <a:lstStyle/>
          <a:p>
            <a:r>
              <a:rPr kumimoji="1" lang="zh-CN" altLang="en-US" sz="1600" dirty="0">
                <a:latin typeface="Microsoft YaHei" charset="-122"/>
                <a:ea typeface="Microsoft YaHei" charset="-122"/>
                <a:cs typeface="Microsoft YaHei" charset="-122"/>
              </a:rPr>
              <a:t>冒泡排序</a:t>
            </a:r>
          </a:p>
        </p:txBody>
      </p:sp>
      <p:sp>
        <p:nvSpPr>
          <p:cNvPr id="14" name="文本框 13"/>
          <p:cNvSpPr txBox="1"/>
          <p:nvPr/>
        </p:nvSpPr>
        <p:spPr>
          <a:xfrm>
            <a:off x="4709566" y="5178664"/>
            <a:ext cx="1005403" cy="338554"/>
          </a:xfrm>
          <a:prstGeom prst="rect">
            <a:avLst/>
          </a:prstGeom>
          <a:noFill/>
        </p:spPr>
        <p:txBody>
          <a:bodyPr wrap="none" rtlCol="0">
            <a:spAutoFit/>
          </a:bodyPr>
          <a:lstStyle/>
          <a:p>
            <a:r>
              <a:rPr kumimoji="1" lang="zh-CN" altLang="en-US" sz="1600" dirty="0">
                <a:latin typeface="Microsoft YaHei" charset="-122"/>
                <a:ea typeface="Microsoft YaHei" charset="-122"/>
                <a:cs typeface="Microsoft YaHei" charset="-122"/>
              </a:rPr>
              <a:t>快速排序</a:t>
            </a:r>
          </a:p>
        </p:txBody>
      </p:sp>
    </p:spTree>
    <p:extLst>
      <p:ext uri="{BB962C8B-B14F-4D97-AF65-F5344CB8AC3E}">
        <p14:creationId xmlns:p14="http://schemas.microsoft.com/office/powerpoint/2010/main" val="145689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 </a:t>
            </a:r>
            <a:r>
              <a:rPr lang="en-US" altLang="zh-CN" dirty="0"/>
              <a:t>(Insertion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stretch>
            <a:fillRect/>
          </a:stretch>
        </p:blipFill>
        <p:spPr>
          <a:xfrm>
            <a:off x="1103075" y="1100126"/>
            <a:ext cx="6937849" cy="4657748"/>
          </a:xfrm>
          <a:prstGeom prst="rect">
            <a:avLst/>
          </a:prstGeom>
        </p:spPr>
      </p:pic>
    </p:spTree>
    <p:extLst>
      <p:ext uri="{BB962C8B-B14F-4D97-AF65-F5344CB8AC3E}">
        <p14:creationId xmlns:p14="http://schemas.microsoft.com/office/powerpoint/2010/main" val="1244188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 </a:t>
            </a:r>
            <a:r>
              <a:rPr lang="en-US" altLang="zh-CN" dirty="0"/>
              <a:t>(Insertion Sort)</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3" name="图片 2"/>
          <p:cNvPicPr>
            <a:picLocks noChangeAspect="1"/>
          </p:cNvPicPr>
          <p:nvPr/>
        </p:nvPicPr>
        <p:blipFill>
          <a:blip r:embed="rId2"/>
          <a:stretch>
            <a:fillRect/>
          </a:stretch>
        </p:blipFill>
        <p:spPr>
          <a:xfrm>
            <a:off x="1109172" y="987340"/>
            <a:ext cx="6925656" cy="4883319"/>
          </a:xfrm>
          <a:prstGeom prst="rect">
            <a:avLst/>
          </a:prstGeom>
        </p:spPr>
      </p:pic>
    </p:spTree>
    <p:extLst>
      <p:ext uri="{BB962C8B-B14F-4D97-AF65-F5344CB8AC3E}">
        <p14:creationId xmlns:p14="http://schemas.microsoft.com/office/powerpoint/2010/main" val="132871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 </a:t>
            </a:r>
            <a:r>
              <a:rPr lang="en-US" altLang="zh-CN" dirty="0"/>
              <a:t>(Insertion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矩形 7"/>
          <p:cNvSpPr/>
          <p:nvPr/>
        </p:nvSpPr>
        <p:spPr>
          <a:xfrm>
            <a:off x="428624" y="867519"/>
            <a:ext cx="8272463" cy="5324535"/>
          </a:xfrm>
          <a:prstGeom prst="rect">
            <a:avLst/>
          </a:prstGeom>
        </p:spPr>
        <p:txBody>
          <a:bodyPr wrap="square">
            <a:spAutoFit/>
          </a:bodyPr>
          <a:lstStyle/>
          <a:p>
            <a:pPr marL="342900" lvl="0" indent="-342900" eaLnBrk="0" fontAlgn="base" hangingPunct="0">
              <a:lnSpc>
                <a:spcPct val="125000"/>
              </a:lnSpc>
              <a:spcBef>
                <a:spcPts val="600"/>
              </a:spcBef>
              <a:spcAft>
                <a:spcPct val="0"/>
              </a:spcAft>
              <a:buFont typeface="Arial" pitchFamily="34" charset="0"/>
              <a:buChar char="•"/>
              <a:defRPr/>
            </a:pPr>
            <a:r>
              <a:rPr kumimoji="1" lang="zh-CN" altLang="en-US" sz="2400" b="1" dirty="0">
                <a:latin typeface="微软雅黑" pitchFamily="34" charset="-122"/>
                <a:ea typeface="微软雅黑" pitchFamily="34" charset="-122"/>
                <a:cs typeface="Times New Roman" pitchFamily="18" charset="0"/>
              </a:rPr>
              <a:t>算法实现</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void </a:t>
            </a:r>
            <a:r>
              <a:rPr kumimoji="1" lang="en-US" altLang="zh-CN" sz="2400" dirty="0" err="1">
                <a:latin typeface="Times New Roman" pitchFamily="18" charset="0"/>
                <a:ea typeface="宋体" pitchFamily="2" charset="-122"/>
                <a:cs typeface="Times New Roman" pitchFamily="18" charset="0"/>
              </a:rPr>
              <a:t>InsertSort</a:t>
            </a:r>
            <a:r>
              <a:rPr kumimoji="1" lang="en-US" altLang="zh-CN" sz="2400" dirty="0">
                <a:latin typeface="Times New Roman" pitchFamily="18" charset="0"/>
                <a:ea typeface="宋体" pitchFamily="2" charset="-122"/>
                <a:cs typeface="Times New Roman" pitchFamily="18" charset="0"/>
              </a:rPr>
              <a:t>(</a:t>
            </a:r>
            <a:r>
              <a:rPr kumimoji="1" lang="en-US" altLang="zh-CN" sz="2400" dirty="0" err="1">
                <a:latin typeface="Times New Roman" pitchFamily="18" charset="0"/>
                <a:ea typeface="宋体" pitchFamily="2" charset="-122"/>
                <a:cs typeface="Times New Roman" pitchFamily="18" charset="0"/>
              </a:rPr>
              <a:t>SqList</a:t>
            </a:r>
            <a:r>
              <a:rPr kumimoji="1" lang="en-US" altLang="zh-CN" sz="2400" dirty="0">
                <a:latin typeface="Times New Roman" pitchFamily="18" charset="0"/>
                <a:ea typeface="宋体" pitchFamily="2" charset="-122"/>
                <a:cs typeface="Times New Roman" pitchFamily="18" charset="0"/>
              </a:rPr>
              <a:t> &amp;L)</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  for (</a:t>
            </a:r>
            <a:r>
              <a:rPr kumimoji="1" lang="en-US" altLang="zh-CN" sz="2400" dirty="0" err="1">
                <a:latin typeface="Times New Roman" pitchFamily="18" charset="0"/>
                <a:ea typeface="宋体" pitchFamily="2" charset="-122"/>
                <a:cs typeface="Times New Roman" pitchFamily="18" charset="0"/>
              </a:rPr>
              <a:t>int</a:t>
            </a:r>
            <a:r>
              <a:rPr kumimoji="1" lang="en-US" altLang="zh-CN" sz="2400" dirty="0">
                <a:latin typeface="Times New Roman" pitchFamily="18" charset="0"/>
                <a:ea typeface="宋体" pitchFamily="2" charset="-122"/>
                <a:cs typeface="Times New Roman" pitchFamily="18" charset="0"/>
              </a:rPr>
              <a:t> i=2;i&lt;=L.length;++i)</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if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[i].key &lt;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[i-1].key))</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[0]=</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[i];  //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[0]</a:t>
            </a:r>
            <a:r>
              <a:rPr kumimoji="1" lang="zh-CN" altLang="en-US" sz="2400" dirty="0">
                <a:latin typeface="Times New Roman" pitchFamily="18" charset="0"/>
                <a:ea typeface="宋体" pitchFamily="2" charset="-122"/>
                <a:cs typeface="Times New Roman" pitchFamily="18" charset="0"/>
              </a:rPr>
              <a:t>为监视哨</a:t>
            </a:r>
          </a:p>
          <a:p>
            <a:pPr lvl="0" eaLnBrk="0" fontAlgn="base" hangingPunct="0">
              <a:lnSpc>
                <a:spcPct val="125000"/>
              </a:lnSpc>
              <a:spcBef>
                <a:spcPts val="600"/>
              </a:spcBef>
              <a:spcAft>
                <a:spcPct val="0"/>
              </a:spcAft>
              <a:defRPr/>
            </a:pPr>
            <a:r>
              <a:rPr kumimoji="1" lang="zh-CN" altLang="en-US" sz="2400" dirty="0">
                <a:latin typeface="Times New Roman" pitchFamily="18" charset="0"/>
                <a:ea typeface="宋体" pitchFamily="2" charset="-122"/>
                <a:cs typeface="Times New Roman" pitchFamily="18" charset="0"/>
              </a:rPr>
              <a:t>	     </a:t>
            </a:r>
            <a:r>
              <a:rPr kumimoji="1" lang="en-US" altLang="zh-CN" sz="2400" dirty="0">
                <a:latin typeface="Times New Roman" pitchFamily="18" charset="0"/>
                <a:ea typeface="宋体" pitchFamily="2" charset="-122"/>
                <a:cs typeface="Times New Roman" pitchFamily="18" charset="0"/>
              </a:rPr>
              <a:t>for (int j=i-1;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[0].key &lt;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[j].key); --j)</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[j+1]=</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[j]; 				     	      </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[j+1]=</a:t>
            </a:r>
            <a:r>
              <a:rPr kumimoji="1" lang="en-US" altLang="zh-CN" sz="2400" dirty="0" err="1">
                <a:latin typeface="Times New Roman" pitchFamily="18" charset="0"/>
                <a:ea typeface="宋体" pitchFamily="2" charset="-122"/>
                <a:cs typeface="Times New Roman" pitchFamily="18" charset="0"/>
              </a:rPr>
              <a:t>L.r</a:t>
            </a:r>
            <a:r>
              <a:rPr kumimoji="1" lang="en-US" altLang="zh-CN" sz="2400" dirty="0">
                <a:latin typeface="Times New Roman" pitchFamily="18" charset="0"/>
                <a:ea typeface="宋体" pitchFamily="2" charset="-122"/>
                <a:cs typeface="Times New Roman" pitchFamily="18" charset="0"/>
              </a:rPr>
              <a:t>[0];</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a:t>
            </a:r>
          </a:p>
          <a:p>
            <a:pPr lvl="0" eaLnBrk="0" fontAlgn="base" hangingPunct="0">
              <a:lnSpc>
                <a:spcPct val="125000"/>
              </a:lnSpc>
              <a:spcBef>
                <a:spcPts val="600"/>
              </a:spcBef>
              <a:spcAft>
                <a:spcPct val="0"/>
              </a:spcAft>
              <a:defRPr/>
            </a:pPr>
            <a:r>
              <a:rPr kumimoji="1" lang="en-US" altLang="zh-CN" sz="2400" dirty="0">
                <a:latin typeface="Times New Roman" pitchFamily="18" charset="0"/>
                <a:ea typeface="宋体" pitchFamily="2" charset="-122"/>
                <a:cs typeface="Times New Roman" pitchFamily="18" charset="0"/>
              </a:rPr>
              <a:t>    }</a:t>
            </a:r>
          </a:p>
        </p:txBody>
      </p:sp>
    </p:spTree>
    <p:extLst>
      <p:ext uri="{BB962C8B-B14F-4D97-AF65-F5344CB8AC3E}">
        <p14:creationId xmlns:p14="http://schemas.microsoft.com/office/powerpoint/2010/main" val="208281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a:t>
            </a:r>
            <a:r>
              <a:rPr lang="en-US" altLang="zh-CN" dirty="0"/>
              <a:t>--</a:t>
            </a:r>
            <a:r>
              <a:rPr lang="zh-CN" altLang="en-US" dirty="0"/>
              <a:t>算法分析</a:t>
            </a:r>
          </a:p>
        </p:txBody>
      </p:sp>
      <p:sp>
        <p:nvSpPr>
          <p:cNvPr id="3" name="内容占位符 2"/>
          <p:cNvSpPr>
            <a:spLocks noGrp="1"/>
          </p:cNvSpPr>
          <p:nvPr>
            <p:ph idx="1"/>
          </p:nvPr>
        </p:nvSpPr>
        <p:spPr/>
        <p:txBody>
          <a:bodyPr>
            <a:normAutofit/>
          </a:bodyPr>
          <a:lstStyle/>
          <a:p>
            <a:pPr>
              <a:lnSpc>
                <a:spcPct val="150000"/>
              </a:lnSpc>
              <a:spcBef>
                <a:spcPts val="1200"/>
              </a:spcBef>
              <a:defRPr/>
            </a:pPr>
            <a:r>
              <a:rPr lang="zh-CN" altLang="en-US" sz="2200" dirty="0">
                <a:latin typeface="Times New Roman" pitchFamily="18" charset="0"/>
                <a:cs typeface="Times New Roman" pitchFamily="18" charset="0"/>
              </a:rPr>
              <a:t>若设待排序的对象个数为 </a:t>
            </a:r>
            <a:r>
              <a:rPr lang="en-US" altLang="zh-CN" sz="2200" i="1" dirty="0" err="1">
                <a:latin typeface="Times New Roman" pitchFamily="18" charset="0"/>
                <a:cs typeface="Times New Roman" pitchFamily="18" charset="0"/>
              </a:rPr>
              <a:t>L.length</a:t>
            </a:r>
            <a:r>
              <a:rPr lang="en-US" altLang="zh-CN" sz="2200" dirty="0">
                <a:latin typeface="Times New Roman" pitchFamily="18" charset="0"/>
                <a:cs typeface="Times New Roman" pitchFamily="18" charset="0"/>
              </a:rPr>
              <a:t>=</a:t>
            </a:r>
            <a:r>
              <a:rPr lang="en-US" altLang="zh-CN" sz="2200" i="1" dirty="0">
                <a:latin typeface="Times New Roman" pitchFamily="18" charset="0"/>
                <a:cs typeface="Times New Roman" pitchFamily="18" charset="0"/>
              </a:rPr>
              <a:t>n</a:t>
            </a:r>
            <a:r>
              <a:rPr lang="zh-CN" altLang="en-US" sz="2200" dirty="0">
                <a:latin typeface="Times New Roman" pitchFamily="18" charset="0"/>
                <a:cs typeface="Times New Roman" pitchFamily="18" charset="0"/>
              </a:rPr>
              <a:t>，则该算法的主程序执行</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-1</a:t>
            </a:r>
            <a:r>
              <a:rPr lang="zh-CN" altLang="en-US" sz="2200" dirty="0">
                <a:latin typeface="Times New Roman" pitchFamily="18" charset="0"/>
                <a:cs typeface="Times New Roman" pitchFamily="18" charset="0"/>
              </a:rPr>
              <a:t>趟。</a:t>
            </a:r>
          </a:p>
          <a:p>
            <a:pPr>
              <a:lnSpc>
                <a:spcPct val="150000"/>
              </a:lnSpc>
              <a:spcBef>
                <a:spcPts val="1200"/>
              </a:spcBef>
              <a:defRPr/>
            </a:pPr>
            <a:r>
              <a:rPr lang="zh-CN" altLang="en-US" sz="2200" dirty="0">
                <a:solidFill>
                  <a:srgbClr val="990033"/>
                </a:solidFill>
                <a:latin typeface="Times New Roman" pitchFamily="18" charset="0"/>
                <a:cs typeface="Times New Roman" pitchFamily="18" charset="0"/>
              </a:rPr>
              <a:t>关键字比较次数和对象移动次数与对象关键字的初始排列有关。</a:t>
            </a:r>
          </a:p>
          <a:p>
            <a:pPr algn="just">
              <a:lnSpc>
                <a:spcPct val="150000"/>
              </a:lnSpc>
              <a:spcBef>
                <a:spcPts val="1200"/>
              </a:spcBef>
              <a:defRPr/>
            </a:pPr>
            <a:r>
              <a:rPr lang="zh-CN" altLang="en-US" sz="2200" dirty="0">
                <a:latin typeface="Times New Roman" pitchFamily="18" charset="0"/>
                <a:cs typeface="Times New Roman" pitchFamily="18" charset="0"/>
              </a:rPr>
              <a:t>最好情况下，排序前对象已经按关键字大小从小到大有序，每趟只需与前面的有序对象序列的最后一个对象的关键字比较 </a:t>
            </a:r>
            <a:r>
              <a:rPr lang="en-US" altLang="zh-CN" sz="2200" dirty="0">
                <a:latin typeface="Times New Roman" pitchFamily="18" charset="0"/>
                <a:cs typeface="Times New Roman" pitchFamily="18" charset="0"/>
              </a:rPr>
              <a:t>1 </a:t>
            </a:r>
            <a:r>
              <a:rPr lang="zh-CN" altLang="en-US" sz="2200" dirty="0">
                <a:latin typeface="Times New Roman" pitchFamily="18" charset="0"/>
                <a:cs typeface="Times New Roman" pitchFamily="18" charset="0"/>
              </a:rPr>
              <a:t>次，移动 </a:t>
            </a:r>
            <a:r>
              <a:rPr lang="en-US" altLang="zh-CN" sz="2200" dirty="0">
                <a:latin typeface="Times New Roman" pitchFamily="18" charset="0"/>
                <a:cs typeface="Times New Roman" pitchFamily="18" charset="0"/>
              </a:rPr>
              <a:t>2 </a:t>
            </a:r>
            <a:r>
              <a:rPr lang="zh-CN" altLang="en-US" sz="2200" dirty="0">
                <a:latin typeface="Times New Roman" pitchFamily="18" charset="0"/>
                <a:cs typeface="Times New Roman" pitchFamily="18" charset="0"/>
              </a:rPr>
              <a:t>次对象，总的关键字比较次数为 </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-1</a:t>
            </a:r>
            <a:r>
              <a:rPr lang="zh-CN" altLang="en-US" sz="2200" dirty="0">
                <a:latin typeface="Times New Roman" pitchFamily="18" charset="0"/>
                <a:cs typeface="Times New Roman" pitchFamily="18" charset="0"/>
              </a:rPr>
              <a:t>，对象移动次数为 </a:t>
            </a:r>
            <a:r>
              <a:rPr lang="en-US" altLang="zh-CN" sz="2200" dirty="0">
                <a:latin typeface="Times New Roman" pitchFamily="18" charset="0"/>
                <a:cs typeface="Times New Roman" pitchFamily="18" charset="0"/>
              </a:rPr>
              <a:t>2(</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-1)</a:t>
            </a:r>
            <a:r>
              <a:rPr lang="zh-CN" altLang="en-US" sz="2200" dirty="0">
                <a:latin typeface="Times New Roman" pitchFamily="18" charset="0"/>
                <a:cs typeface="Times New Roman" pitchFamily="18" charset="0"/>
              </a:rPr>
              <a:t>。</a:t>
            </a:r>
          </a:p>
          <a:p>
            <a:pPr marL="0" indent="0">
              <a:buNone/>
            </a:pPr>
            <a:endParaRPr lang="zh-CN" altLang="en-US" sz="22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92240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a:t>
            </a:r>
            <a:r>
              <a:rPr lang="en-US" altLang="zh-CN" dirty="0"/>
              <a:t>--</a:t>
            </a:r>
            <a:r>
              <a:rPr lang="zh-CN" altLang="en-US" dirty="0"/>
              <a:t>算法分析</a:t>
            </a:r>
          </a:p>
        </p:txBody>
      </p:sp>
      <p:sp>
        <p:nvSpPr>
          <p:cNvPr id="3" name="内容占位符 2"/>
          <p:cNvSpPr>
            <a:spLocks noGrp="1"/>
          </p:cNvSpPr>
          <p:nvPr>
            <p:ph idx="1"/>
          </p:nvPr>
        </p:nvSpPr>
        <p:spPr/>
        <p:txBody>
          <a:bodyPr>
            <a:normAutofit/>
          </a:bodyPr>
          <a:lstStyle/>
          <a:p>
            <a:pPr>
              <a:lnSpc>
                <a:spcPct val="150000"/>
              </a:lnSpc>
              <a:spcBef>
                <a:spcPts val="1800"/>
              </a:spcBef>
              <a:defRPr/>
            </a:pPr>
            <a:r>
              <a:rPr lang="zh-CN" altLang="en-US" dirty="0">
                <a:latin typeface="Times New Roman" pitchFamily="18" charset="0"/>
                <a:cs typeface="Times New Roman" pitchFamily="18" charset="0"/>
              </a:rPr>
              <a:t>若待排序对象序列中出现各种可能排列的概率相同，则可取上述最好情况和最坏情况的平均情况。</a:t>
            </a:r>
            <a:endParaRPr lang="en-US" altLang="zh-CN" dirty="0">
              <a:latin typeface="Times New Roman" pitchFamily="18" charset="0"/>
              <a:cs typeface="Times New Roman" pitchFamily="18" charset="0"/>
            </a:endParaRPr>
          </a:p>
          <a:p>
            <a:pPr>
              <a:lnSpc>
                <a:spcPct val="150000"/>
              </a:lnSpc>
              <a:spcBef>
                <a:spcPts val="1800"/>
              </a:spcBef>
              <a:defRPr/>
            </a:pPr>
            <a:r>
              <a:rPr lang="zh-CN" altLang="en-US" dirty="0">
                <a:latin typeface="Times New Roman" pitchFamily="18" charset="0"/>
                <a:cs typeface="Times New Roman" pitchFamily="18" charset="0"/>
              </a:rPr>
              <a:t>在平均情况下的关键字比较次数和对象移动次数约为 </a:t>
            </a:r>
            <a:r>
              <a:rPr lang="en-US" altLang="zh-CN" i="1" dirty="0">
                <a:latin typeface="Times New Roman" pitchFamily="18" charset="0"/>
                <a:cs typeface="Times New Roman" pitchFamily="18" charset="0"/>
              </a:rPr>
              <a:t>n</a:t>
            </a:r>
            <a:r>
              <a:rPr lang="en-US" altLang="zh-CN" baseline="30000" dirty="0">
                <a:latin typeface="Times New Roman" pitchFamily="18" charset="0"/>
                <a:cs typeface="Times New Roman" pitchFamily="18" charset="0"/>
              </a:rPr>
              <a:t>2</a:t>
            </a:r>
            <a:r>
              <a:rPr lang="en-US" altLang="zh-CN" dirty="0">
                <a:latin typeface="Times New Roman" pitchFamily="18" charset="0"/>
                <a:cs typeface="Times New Roman" pitchFamily="18" charset="0"/>
              </a:rPr>
              <a:t>/4</a:t>
            </a:r>
            <a:r>
              <a:rPr lang="zh-CN" altLang="en-US" dirty="0">
                <a:latin typeface="Times New Roman" pitchFamily="18" charset="0"/>
                <a:cs typeface="Times New Roman" pitchFamily="18" charset="0"/>
              </a:rPr>
              <a:t>。因此，直接插入排序的时间复杂度为 </a:t>
            </a:r>
            <a:r>
              <a:rPr lang="en-US" altLang="zh-CN" dirty="0">
                <a:latin typeface="Times New Roman" pitchFamily="18" charset="0"/>
                <a:cs typeface="Times New Roman" pitchFamily="18" charset="0"/>
              </a:rPr>
              <a:t>O(</a:t>
            </a:r>
            <a:r>
              <a:rPr lang="en-US" altLang="zh-CN" i="1" dirty="0">
                <a:latin typeface="Times New Roman" pitchFamily="18" charset="0"/>
                <a:cs typeface="Times New Roman" pitchFamily="18" charset="0"/>
              </a:rPr>
              <a:t>n</a:t>
            </a:r>
            <a:r>
              <a:rPr lang="en-US" altLang="zh-CN" baseline="30000" dirty="0">
                <a:latin typeface="Times New Roman" pitchFamily="18" charset="0"/>
                <a:cs typeface="Times New Roman" pitchFamily="18" charset="0"/>
              </a:rPr>
              <a:t>2</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p>
          <a:p>
            <a:pPr>
              <a:lnSpc>
                <a:spcPct val="150000"/>
              </a:lnSpc>
              <a:spcBef>
                <a:spcPts val="1800"/>
              </a:spcBef>
              <a:defRPr/>
            </a:pPr>
            <a:r>
              <a:rPr lang="zh-CN" altLang="en-US" dirty="0">
                <a:latin typeface="Times New Roman" pitchFamily="18" charset="0"/>
                <a:cs typeface="Times New Roman" pitchFamily="18" charset="0"/>
              </a:rPr>
              <a:t>直接插入排序是一种</a:t>
            </a:r>
            <a:r>
              <a:rPr lang="zh-CN" altLang="en-US" dirty="0">
                <a:solidFill>
                  <a:srgbClr val="FF0000"/>
                </a:solidFill>
                <a:latin typeface="Times New Roman" pitchFamily="18" charset="0"/>
                <a:cs typeface="Times New Roman" pitchFamily="18" charset="0"/>
              </a:rPr>
              <a:t>稳定</a:t>
            </a:r>
            <a:r>
              <a:rPr lang="zh-CN" altLang="en-US" dirty="0">
                <a:latin typeface="Times New Roman" pitchFamily="18" charset="0"/>
                <a:cs typeface="Times New Roman" pitchFamily="18" charset="0"/>
              </a:rPr>
              <a:t>的排序方法。</a:t>
            </a:r>
          </a:p>
          <a:p>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704976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a:t>
            </a:r>
            <a:r>
              <a:rPr lang="zh-CN" altLang="en-US" b="1" dirty="0">
                <a:solidFill>
                  <a:srgbClr val="FF0000"/>
                </a:solidFill>
                <a:latin typeface="微软雅黑" pitchFamily="34" charset="-122"/>
                <a:cs typeface="Times New Roman" pitchFamily="18" charset="0"/>
              </a:rPr>
              <a:t>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5993604" y="1107281"/>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993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3" name="内容占位符 2"/>
          <p:cNvSpPr>
            <a:spLocks noGrp="1"/>
          </p:cNvSpPr>
          <p:nvPr>
            <p:ph idx="1"/>
          </p:nvPr>
        </p:nvSpPr>
        <p:spPr/>
        <p:txBody>
          <a:bodyPr>
            <a:normAutofit fontScale="92500"/>
          </a:bodyPr>
          <a:lstStyle/>
          <a:p>
            <a:pPr>
              <a:lnSpc>
                <a:spcPct val="150000"/>
              </a:lnSpc>
              <a:spcBef>
                <a:spcPts val="1200"/>
              </a:spcBef>
            </a:pPr>
            <a:r>
              <a:rPr lang="zh-CN" altLang="en-US" dirty="0"/>
              <a:t>希尔排序按其设计者希尔（</a:t>
            </a:r>
            <a:r>
              <a:rPr lang="en-US" altLang="zh-CN" dirty="0"/>
              <a:t>Donald Shell</a:t>
            </a:r>
            <a:r>
              <a:rPr lang="zh-CN" altLang="en-US" dirty="0"/>
              <a:t>）的名字命名，该算法于</a:t>
            </a:r>
            <a:r>
              <a:rPr lang="en-US" altLang="zh-CN" dirty="0"/>
              <a:t>1959</a:t>
            </a:r>
            <a:r>
              <a:rPr lang="zh-CN" altLang="en-US" dirty="0"/>
              <a:t>年公布。</a:t>
            </a:r>
            <a:endParaRPr lang="en-US" altLang="zh-CN" dirty="0"/>
          </a:p>
          <a:p>
            <a:pPr>
              <a:lnSpc>
                <a:spcPct val="150000"/>
              </a:lnSpc>
              <a:spcBef>
                <a:spcPts val="1200"/>
              </a:spcBef>
            </a:pPr>
            <a:r>
              <a:rPr lang="zh-CN" altLang="en-US" dirty="0"/>
              <a:t>希尔排序方法又称为“缩小增量”排序。</a:t>
            </a:r>
            <a:endParaRPr lang="en-US" altLang="zh-CN" dirty="0"/>
          </a:p>
          <a:p>
            <a:pPr>
              <a:lnSpc>
                <a:spcPct val="150000"/>
              </a:lnSpc>
              <a:spcBef>
                <a:spcPts val="1200"/>
              </a:spcBef>
            </a:pPr>
            <a:r>
              <a:rPr lang="zh-CN" altLang="en-US" b="1" dirty="0"/>
              <a:t>基本思想</a:t>
            </a:r>
          </a:p>
          <a:p>
            <a:pPr marL="0" indent="0">
              <a:lnSpc>
                <a:spcPct val="150000"/>
              </a:lnSpc>
              <a:spcBef>
                <a:spcPts val="1200"/>
              </a:spcBef>
              <a:buNone/>
            </a:pPr>
            <a:r>
              <a:rPr lang="en-US" altLang="zh-CN" dirty="0"/>
              <a:t>        </a:t>
            </a:r>
            <a:r>
              <a:rPr lang="zh-CN" altLang="en-US" dirty="0"/>
              <a:t>先将整个待排对象序列按照一定间隔分割成为若干子序列，分别进行直接插入排序，然后缩小间隔，对整个对象序列重复以上的划分子序列和分别排序工作，直到最后间隔为</a:t>
            </a:r>
            <a:r>
              <a:rPr lang="en-US" altLang="zh-CN" dirty="0"/>
              <a:t>1</a:t>
            </a:r>
            <a:r>
              <a:rPr lang="zh-CN" altLang="en-US" dirty="0"/>
              <a:t>，此时整个对象序列已 “基本有序”，进行最后一次直接插入排序。</a:t>
            </a:r>
          </a:p>
          <a:p>
            <a:pPr>
              <a:lnSpc>
                <a:spcPct val="150000"/>
              </a:lnSpc>
              <a:spcBef>
                <a:spcPts val="1200"/>
              </a:spcBef>
            </a:pP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475979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6886" y="888997"/>
            <a:ext cx="6480000" cy="153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6886" y="2442360"/>
            <a:ext cx="6480000" cy="117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16886" y="3687762"/>
            <a:ext cx="6480000" cy="116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16886" y="4997460"/>
            <a:ext cx="6480000" cy="117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 Box 21"/>
          <p:cNvSpPr txBox="1">
            <a:spLocks noChangeArrowheads="1"/>
          </p:cNvSpPr>
          <p:nvPr/>
        </p:nvSpPr>
        <p:spPr bwMode="auto">
          <a:xfrm>
            <a:off x="214313" y="2328882"/>
            <a:ext cx="822661" cy="5847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strike="noStrike" kern="0" cap="none" spc="0" normalizeH="0" baseline="0" noProof="0" dirty="0" err="1">
                <a:ln>
                  <a:noFill/>
                </a:ln>
                <a:solidFill>
                  <a:srgbClr val="CC3300"/>
                </a:solidFill>
                <a:uLnTx/>
                <a:uFillTx/>
                <a:ea typeface="宋体" pitchFamily="2" charset="-122"/>
              </a:rPr>
              <a:t>i</a:t>
            </a:r>
            <a:r>
              <a:rPr kumimoji="0" lang="en-US" altLang="zh-CN" sz="3200" b="1" i="1" strike="noStrike" kern="0" cap="none" spc="0" normalizeH="0" baseline="0" noProof="0" dirty="0">
                <a:ln>
                  <a:noFill/>
                </a:ln>
                <a:solidFill>
                  <a:srgbClr val="CC3300"/>
                </a:solidFill>
                <a:uLnTx/>
                <a:uFillTx/>
                <a:ea typeface="宋体" pitchFamily="2" charset="-122"/>
              </a:rPr>
              <a:t> </a:t>
            </a:r>
            <a:r>
              <a:rPr kumimoji="0" lang="en-US" altLang="zh-CN" sz="2800" b="1" i="0" strike="noStrike" kern="0" cap="none" spc="0" normalizeH="0" baseline="0" noProof="0" dirty="0">
                <a:ln>
                  <a:noFill/>
                </a:ln>
                <a:solidFill>
                  <a:srgbClr val="CC3300"/>
                </a:solidFill>
                <a:uLnTx/>
                <a:uFillTx/>
                <a:ea typeface="宋体" pitchFamily="2" charset="-122"/>
              </a:rPr>
              <a:t>= 1</a:t>
            </a:r>
            <a:endParaRPr kumimoji="0" lang="en-US" altLang="zh-CN" sz="1800" b="0" i="0" strike="noStrike" kern="0" cap="none" spc="0" normalizeH="0" baseline="0" noProof="0" dirty="0">
              <a:ln>
                <a:noFill/>
              </a:ln>
              <a:solidFill>
                <a:sysClr val="windowText" lastClr="000000"/>
              </a:solidFill>
              <a:uLnTx/>
              <a:uFillTx/>
              <a:ea typeface="宋体" pitchFamily="2" charset="-122"/>
            </a:endParaRPr>
          </a:p>
        </p:txBody>
      </p:sp>
      <p:sp>
        <p:nvSpPr>
          <p:cNvPr id="46" name="Text Box 36"/>
          <p:cNvSpPr txBox="1">
            <a:spLocks noChangeArrowheads="1"/>
          </p:cNvSpPr>
          <p:nvPr/>
        </p:nvSpPr>
        <p:spPr bwMode="auto">
          <a:xfrm>
            <a:off x="214313" y="2828944"/>
            <a:ext cx="1276350" cy="519113"/>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1" strike="noStrike" kern="0" cap="none" spc="0" normalizeH="0" baseline="0" noProof="0" dirty="0">
                <a:ln>
                  <a:noFill/>
                </a:ln>
                <a:solidFill>
                  <a:srgbClr val="CC3300"/>
                </a:solidFill>
                <a:uLnTx/>
                <a:uFillTx/>
                <a:ea typeface="宋体" pitchFamily="2" charset="-122"/>
              </a:rPr>
              <a:t>gap</a:t>
            </a:r>
            <a:r>
              <a:rPr kumimoji="0" lang="en-US" altLang="zh-CN" sz="2800" b="1" i="0" strike="noStrike" kern="0" cap="none" spc="0" normalizeH="0" baseline="0" noProof="0" dirty="0">
                <a:ln>
                  <a:noFill/>
                </a:ln>
                <a:solidFill>
                  <a:srgbClr val="CC3300"/>
                </a:solidFill>
                <a:uLnTx/>
                <a:uFillTx/>
                <a:ea typeface="宋体" pitchFamily="2" charset="-122"/>
              </a:rPr>
              <a:t> = 3</a:t>
            </a:r>
            <a:endParaRPr kumimoji="0" lang="en-US" altLang="zh-CN" sz="2800" b="1" i="0" strike="noStrike" kern="0" cap="none" spc="0" normalizeH="0" baseline="0" noProof="0" dirty="0">
              <a:ln>
                <a:noFill/>
              </a:ln>
              <a:solidFill>
                <a:srgbClr val="0000CC"/>
              </a:solidFill>
              <a:uLnTx/>
              <a:uFillTx/>
              <a:ea typeface="宋体" pitchFamily="2" charset="-122"/>
            </a:endParaRPr>
          </a:p>
        </p:txBody>
      </p:sp>
    </p:spTree>
    <p:extLst>
      <p:ext uri="{BB962C8B-B14F-4D97-AF65-F5344CB8AC3E}">
        <p14:creationId xmlns:p14="http://schemas.microsoft.com/office/powerpoint/2010/main" val="230794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99472" y="917575"/>
            <a:ext cx="6480000" cy="153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9472" y="2525706"/>
            <a:ext cx="6480000" cy="118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99472" y="3721097"/>
            <a:ext cx="6480000" cy="1168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56624" y="4940303"/>
            <a:ext cx="6480000" cy="117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4"/>
          <p:cNvSpPr txBox="1">
            <a:spLocks noChangeArrowheads="1"/>
          </p:cNvSpPr>
          <p:nvPr/>
        </p:nvSpPr>
        <p:spPr bwMode="auto">
          <a:xfrm>
            <a:off x="539761" y="2516981"/>
            <a:ext cx="822661" cy="5847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err="1">
                <a:ln>
                  <a:noFill/>
                </a:ln>
                <a:solidFill>
                  <a:srgbClr val="CC3300"/>
                </a:solidFill>
                <a:uLnTx/>
                <a:uFillTx/>
                <a:ea typeface="宋体" pitchFamily="2" charset="-122"/>
              </a:rPr>
              <a:t>i</a:t>
            </a:r>
            <a:r>
              <a:rPr kumimoji="0" lang="en-US" altLang="zh-CN" sz="3200" b="1" i="1" u="none" strike="noStrike" kern="0" cap="none" spc="0" normalizeH="0" baseline="0" noProof="0" dirty="0">
                <a:ln>
                  <a:noFill/>
                </a:ln>
                <a:solidFill>
                  <a:srgbClr val="CC3300"/>
                </a:solidFill>
                <a:uLnTx/>
                <a:uFillTx/>
                <a:ea typeface="宋体" pitchFamily="2" charset="-122"/>
              </a:rPr>
              <a:t> </a:t>
            </a:r>
            <a:r>
              <a:rPr kumimoji="0" lang="en-US" altLang="zh-CN" sz="2800" b="1" i="0" u="none" strike="noStrike" kern="0" cap="none" spc="0" normalizeH="0" baseline="0" noProof="0" dirty="0">
                <a:ln>
                  <a:noFill/>
                </a:ln>
                <a:solidFill>
                  <a:srgbClr val="CC3300"/>
                </a:solidFill>
                <a:uLnTx/>
                <a:uFillTx/>
                <a:ea typeface="宋体" pitchFamily="2" charset="-122"/>
              </a:rPr>
              <a:t>= 2</a:t>
            </a:r>
            <a:endParaRPr kumimoji="0" lang="en-US" altLang="zh-CN" sz="1800" b="0" i="0" u="none" strike="noStrike" kern="0" cap="none" spc="0" normalizeH="0" baseline="0" noProof="0" dirty="0">
              <a:ln>
                <a:noFill/>
              </a:ln>
              <a:solidFill>
                <a:sysClr val="windowText" lastClr="000000"/>
              </a:solidFill>
              <a:uLnTx/>
              <a:uFillTx/>
              <a:ea typeface="宋体" pitchFamily="2" charset="-122"/>
            </a:endParaRPr>
          </a:p>
        </p:txBody>
      </p:sp>
      <p:sp>
        <p:nvSpPr>
          <p:cNvPr id="12" name="Text Box 18"/>
          <p:cNvSpPr txBox="1">
            <a:spLocks noChangeArrowheads="1"/>
          </p:cNvSpPr>
          <p:nvPr/>
        </p:nvSpPr>
        <p:spPr bwMode="auto">
          <a:xfrm>
            <a:off x="484198" y="2974181"/>
            <a:ext cx="1276350" cy="519113"/>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1" strike="noStrike" kern="0" cap="none" spc="0" normalizeH="0" baseline="0" noProof="0">
                <a:ln>
                  <a:noFill/>
                </a:ln>
                <a:solidFill>
                  <a:srgbClr val="CC3300"/>
                </a:solidFill>
                <a:uLnTx/>
                <a:uFillTx/>
                <a:ea typeface="宋体" pitchFamily="2" charset="-122"/>
              </a:rPr>
              <a:t>gap</a:t>
            </a:r>
            <a:r>
              <a:rPr kumimoji="0" lang="en-US" altLang="zh-CN" sz="2800" b="1" i="0" strike="noStrike" kern="0" cap="none" spc="0" normalizeH="0" baseline="0" noProof="0">
                <a:ln>
                  <a:noFill/>
                </a:ln>
                <a:solidFill>
                  <a:srgbClr val="CC3300"/>
                </a:solidFill>
                <a:uLnTx/>
                <a:uFillTx/>
                <a:ea typeface="宋体" pitchFamily="2" charset="-122"/>
              </a:rPr>
              <a:t> = 2</a:t>
            </a:r>
            <a:endParaRPr kumimoji="0" lang="en-US" altLang="zh-CN" sz="2800" b="1" i="0" strike="noStrike" kern="0" cap="none" spc="0" normalizeH="0" baseline="0" noProof="0">
              <a:ln>
                <a:noFill/>
              </a:ln>
              <a:solidFill>
                <a:srgbClr val="0000CC"/>
              </a:solidFill>
              <a:uLnTx/>
              <a:uFillTx/>
              <a:ea typeface="宋体" pitchFamily="2" charset="-122"/>
            </a:endParaRPr>
          </a:p>
        </p:txBody>
      </p:sp>
    </p:spTree>
    <p:extLst>
      <p:ext uri="{BB962C8B-B14F-4D97-AF65-F5344CB8AC3E}">
        <p14:creationId xmlns:p14="http://schemas.microsoft.com/office/powerpoint/2010/main" val="288765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D87583F-318B-41D3-A2D4-4D0D2348526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7048499" y="2180293"/>
            <a:ext cx="1759373" cy="1328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什么是排序</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2000" dirty="0">
                <a:latin typeface="微软雅黑" pitchFamily="34" charset="-122"/>
              </a:rPr>
              <a:t>在信息处理过程中，最基本的操作是查找。从查找来说，效率最高的是折半查找，折半查找的前提是所有的数据元素</a:t>
            </a:r>
            <a:r>
              <a:rPr lang="en-US" altLang="zh-CN" sz="2000" dirty="0">
                <a:latin typeface="微软雅黑" pitchFamily="34" charset="-122"/>
              </a:rPr>
              <a:t>(</a:t>
            </a:r>
            <a:r>
              <a:rPr lang="zh-CN" altLang="en-US" sz="2000" dirty="0">
                <a:latin typeface="微软雅黑" pitchFamily="34" charset="-122"/>
              </a:rPr>
              <a:t>记录</a:t>
            </a:r>
            <a:r>
              <a:rPr lang="en-US" altLang="zh-CN" sz="2000" dirty="0">
                <a:latin typeface="微软雅黑" pitchFamily="34" charset="-122"/>
              </a:rPr>
              <a:t>)</a:t>
            </a:r>
            <a:r>
              <a:rPr lang="zh-CN" altLang="en-US" sz="2000" dirty="0">
                <a:latin typeface="微软雅黑" pitchFamily="34" charset="-122"/>
              </a:rPr>
              <a:t>是按关键字有序的。需要将一个无序的数据文件转变为一个有序的数据文件。</a:t>
            </a:r>
            <a:endParaRPr lang="en-US" altLang="zh-CN" sz="2000" dirty="0">
              <a:latin typeface="微软雅黑" pitchFamily="34" charset="-122"/>
            </a:endParaRPr>
          </a:p>
          <a:p>
            <a:pPr>
              <a:lnSpc>
                <a:spcPct val="150000"/>
              </a:lnSpc>
              <a:spcBef>
                <a:spcPts val="1200"/>
              </a:spcBef>
            </a:pPr>
            <a:endParaRPr lang="en-US" altLang="zh-CN" sz="2000" dirty="0">
              <a:latin typeface="微软雅黑" pitchFamily="34" charset="-122"/>
            </a:endParaRPr>
          </a:p>
          <a:p>
            <a:pPr>
              <a:lnSpc>
                <a:spcPct val="150000"/>
              </a:lnSpc>
              <a:spcBef>
                <a:spcPts val="1200"/>
              </a:spcBef>
            </a:pPr>
            <a:endParaRPr lang="zh-CN" altLang="en-US" sz="1200" dirty="0">
              <a:latin typeface="微软雅黑" pitchFamily="34" charset="-122"/>
            </a:endParaRPr>
          </a:p>
          <a:p>
            <a:pPr>
              <a:lnSpc>
                <a:spcPct val="150000"/>
              </a:lnSpc>
              <a:spcBef>
                <a:spcPts val="1200"/>
              </a:spcBef>
            </a:pPr>
            <a:r>
              <a:rPr lang="zh-CN" altLang="en-US" sz="2000" dirty="0">
                <a:latin typeface="微软雅黑" pitchFamily="34" charset="-122"/>
              </a:rPr>
              <a:t>将任一文件中的记录通过某种方法整理成为按</a:t>
            </a:r>
            <a:r>
              <a:rPr lang="en-US" altLang="zh-CN" sz="2000" dirty="0">
                <a:latin typeface="微软雅黑" pitchFamily="34" charset="-122"/>
              </a:rPr>
              <a:t>(</a:t>
            </a:r>
            <a:r>
              <a:rPr lang="zh-CN" altLang="en-US" sz="2000" dirty="0">
                <a:latin typeface="微软雅黑" pitchFamily="34" charset="-122"/>
              </a:rPr>
              <a:t>记录</a:t>
            </a:r>
            <a:r>
              <a:rPr lang="en-US" altLang="zh-CN" sz="2000" dirty="0">
                <a:latin typeface="微软雅黑" pitchFamily="34" charset="-122"/>
              </a:rPr>
              <a:t>)</a:t>
            </a:r>
            <a:r>
              <a:rPr lang="zh-CN" altLang="en-US" sz="2000" dirty="0">
                <a:latin typeface="微软雅黑" pitchFamily="34" charset="-122"/>
              </a:rPr>
              <a:t>关键字有序排列的处理过程称为</a:t>
            </a:r>
            <a:r>
              <a:rPr lang="zh-CN" altLang="en-US" sz="2000" dirty="0">
                <a:solidFill>
                  <a:srgbClr val="FF0000"/>
                </a:solidFill>
                <a:latin typeface="微软雅黑" pitchFamily="34" charset="-122"/>
              </a:rPr>
              <a:t>排序</a:t>
            </a:r>
            <a:r>
              <a:rPr lang="zh-CN" altLang="en-US" sz="2000" dirty="0">
                <a:latin typeface="微软雅黑" pitchFamily="34" charset="-122"/>
              </a:rPr>
              <a:t>。</a:t>
            </a:r>
          </a:p>
          <a:p>
            <a:pPr>
              <a:lnSpc>
                <a:spcPct val="150000"/>
              </a:lnSpc>
              <a:spcBef>
                <a:spcPts val="1200"/>
              </a:spcBef>
            </a:pPr>
            <a:r>
              <a:rPr lang="zh-CN" altLang="en-US" sz="2000" dirty="0">
                <a:latin typeface="微软雅黑" pitchFamily="34" charset="-122"/>
              </a:rPr>
              <a:t>排序是</a:t>
            </a:r>
            <a:r>
              <a:rPr lang="zh-CN" altLang="en-US" sz="2000" dirty="0">
                <a:solidFill>
                  <a:srgbClr val="FF0000"/>
                </a:solidFill>
                <a:latin typeface="微软雅黑" pitchFamily="34" charset="-122"/>
              </a:rPr>
              <a:t>数据处理</a:t>
            </a:r>
            <a:r>
              <a:rPr lang="zh-CN" altLang="en-US" sz="2000" dirty="0">
                <a:latin typeface="微软雅黑" pitchFamily="34" charset="-122"/>
              </a:rPr>
              <a:t>中一种最常用的操作。</a:t>
            </a:r>
          </a:p>
          <a:p>
            <a:pPr>
              <a:lnSpc>
                <a:spcPct val="150000"/>
              </a:lnSpc>
              <a:spcBef>
                <a:spcPts val="1200"/>
              </a:spcBef>
            </a:pPr>
            <a:endParaRPr lang="zh-CN" altLang="en-US" sz="2000"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a:extLst>
              <a:ext uri="{FF2B5EF4-FFF2-40B4-BE49-F238E27FC236}">
                <a16:creationId xmlns:a16="http://schemas.microsoft.com/office/drawing/2014/main" id="{115542EE-CED8-4B08-B916-8D3B6F79B85A}"/>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5278238" y="4780178"/>
            <a:ext cx="3433762" cy="1100984"/>
          </a:xfrm>
          <a:prstGeom prst="rect">
            <a:avLst/>
          </a:prstGeom>
        </p:spPr>
      </p:pic>
    </p:spTree>
    <p:extLst>
      <p:ext uri="{BB962C8B-B14F-4D97-AF65-F5344CB8AC3E}">
        <p14:creationId xmlns:p14="http://schemas.microsoft.com/office/powerpoint/2010/main" val="258237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6352" y="881069"/>
            <a:ext cx="6480000" cy="153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6352" y="2368544"/>
            <a:ext cx="6480000" cy="118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2061"/>
          <p:cNvSpPr txBox="1">
            <a:spLocks noChangeArrowheads="1"/>
          </p:cNvSpPr>
          <p:nvPr/>
        </p:nvSpPr>
        <p:spPr bwMode="auto">
          <a:xfrm>
            <a:off x="543276" y="2289466"/>
            <a:ext cx="822661" cy="5847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strike="noStrike" kern="0" cap="none" spc="0" normalizeH="0" baseline="0" noProof="0" dirty="0" err="1">
                <a:ln>
                  <a:noFill/>
                </a:ln>
                <a:solidFill>
                  <a:srgbClr val="CC3300"/>
                </a:solidFill>
                <a:uLnTx/>
                <a:uFillTx/>
                <a:ea typeface="宋体" pitchFamily="2" charset="-122"/>
              </a:rPr>
              <a:t>i</a:t>
            </a:r>
            <a:r>
              <a:rPr kumimoji="0" lang="en-US" altLang="zh-CN" sz="3200" b="1" i="1" strike="noStrike" kern="0" cap="none" spc="0" normalizeH="0" baseline="0" noProof="0" dirty="0">
                <a:ln>
                  <a:noFill/>
                </a:ln>
                <a:solidFill>
                  <a:srgbClr val="CC3300"/>
                </a:solidFill>
                <a:uLnTx/>
                <a:uFillTx/>
                <a:ea typeface="宋体" pitchFamily="2" charset="-122"/>
              </a:rPr>
              <a:t> </a:t>
            </a:r>
            <a:r>
              <a:rPr kumimoji="0" lang="en-US" altLang="zh-CN" sz="2800" b="1" i="0" strike="noStrike" kern="0" cap="none" spc="0" normalizeH="0" baseline="0" noProof="0" dirty="0">
                <a:ln>
                  <a:noFill/>
                </a:ln>
                <a:solidFill>
                  <a:srgbClr val="CC3300"/>
                </a:solidFill>
                <a:uLnTx/>
                <a:uFillTx/>
                <a:ea typeface="宋体" pitchFamily="2" charset="-122"/>
              </a:rPr>
              <a:t>= 3</a:t>
            </a:r>
            <a:endParaRPr kumimoji="0" lang="en-US" altLang="zh-CN" sz="1800" b="0" i="0" strike="noStrike" kern="0" cap="none" spc="0" normalizeH="0" baseline="0" noProof="0" dirty="0">
              <a:ln>
                <a:noFill/>
              </a:ln>
              <a:solidFill>
                <a:sysClr val="windowText" lastClr="000000"/>
              </a:solidFill>
              <a:uLnTx/>
              <a:uFillTx/>
              <a:ea typeface="宋体" pitchFamily="2" charset="-122"/>
            </a:endParaRPr>
          </a:p>
        </p:txBody>
      </p:sp>
      <p:sp>
        <p:nvSpPr>
          <p:cNvPr id="19" name="Text Box 2065"/>
          <p:cNvSpPr txBox="1">
            <a:spLocks noChangeArrowheads="1"/>
          </p:cNvSpPr>
          <p:nvPr/>
        </p:nvSpPr>
        <p:spPr bwMode="auto">
          <a:xfrm>
            <a:off x="487713" y="2746666"/>
            <a:ext cx="1276350" cy="519113"/>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1" strike="noStrike" kern="0" cap="none" spc="0" normalizeH="0" baseline="0" noProof="0" dirty="0">
                <a:ln>
                  <a:noFill/>
                </a:ln>
                <a:solidFill>
                  <a:srgbClr val="CC3300"/>
                </a:solidFill>
                <a:uLnTx/>
                <a:uFillTx/>
                <a:ea typeface="宋体" pitchFamily="2" charset="-122"/>
              </a:rPr>
              <a:t>gap</a:t>
            </a:r>
            <a:r>
              <a:rPr kumimoji="0" lang="en-US" altLang="zh-CN" sz="2800" b="1" i="0" strike="noStrike" kern="0" cap="none" spc="0" normalizeH="0" baseline="0" noProof="0" dirty="0">
                <a:ln>
                  <a:noFill/>
                </a:ln>
                <a:solidFill>
                  <a:srgbClr val="CC3300"/>
                </a:solidFill>
                <a:uLnTx/>
                <a:uFillTx/>
                <a:ea typeface="宋体" pitchFamily="2" charset="-122"/>
              </a:rPr>
              <a:t> = 1</a:t>
            </a:r>
            <a:endParaRPr kumimoji="0" lang="en-US" altLang="zh-CN" sz="2800" b="1" i="0" strike="noStrike" kern="0" cap="none" spc="0" normalizeH="0" baseline="0" noProof="0" dirty="0">
              <a:ln>
                <a:noFill/>
              </a:ln>
              <a:solidFill>
                <a:srgbClr val="0000CC"/>
              </a:solidFill>
              <a:uLnTx/>
              <a:uFillTx/>
              <a:ea typeface="宋体" pitchFamily="2" charset="-122"/>
            </a:endParaRPr>
          </a:p>
        </p:txBody>
      </p:sp>
      <p:sp>
        <p:nvSpPr>
          <p:cNvPr id="20" name="Rectangle 2082"/>
          <p:cNvSpPr txBox="1">
            <a:spLocks noChangeArrowheads="1"/>
          </p:cNvSpPr>
          <p:nvPr/>
        </p:nvSpPr>
        <p:spPr>
          <a:xfrm>
            <a:off x="664369" y="4143375"/>
            <a:ext cx="7815262" cy="1543050"/>
          </a:xfrm>
          <a:prstGeom prst="rect">
            <a:avLst/>
          </a:prstGeom>
          <a:solidFill>
            <a:srgbClr val="005825"/>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2000" dirty="0">
                <a:solidFill>
                  <a:schemeClr val="bg1"/>
                </a:solidFill>
                <a:latin typeface="Times New Roman" pitchFamily="18" charset="0"/>
                <a:cs typeface="Times New Roman" pitchFamily="18" charset="0"/>
              </a:rPr>
              <a:t>        开始时</a:t>
            </a:r>
            <a:r>
              <a:rPr lang="zh-CN" altLang="en-US" sz="2000" i="1" dirty="0">
                <a:solidFill>
                  <a:schemeClr val="bg1"/>
                </a:solidFill>
                <a:latin typeface="Times New Roman" pitchFamily="18" charset="0"/>
                <a:cs typeface="Times New Roman" pitchFamily="18" charset="0"/>
              </a:rPr>
              <a:t> </a:t>
            </a:r>
            <a:r>
              <a:rPr lang="en-US" altLang="zh-CN" sz="2000" i="1" dirty="0">
                <a:solidFill>
                  <a:schemeClr val="bg1"/>
                </a:solidFill>
                <a:latin typeface="Times New Roman" pitchFamily="18" charset="0"/>
                <a:cs typeface="Times New Roman" pitchFamily="18" charset="0"/>
              </a:rPr>
              <a:t>gap</a:t>
            </a:r>
            <a:r>
              <a:rPr lang="zh-CN" altLang="en-US" sz="2000" i="1" dirty="0">
                <a:solidFill>
                  <a:schemeClr val="bg1"/>
                </a:solidFill>
                <a:latin typeface="Times New Roman" pitchFamily="18" charset="0"/>
                <a:cs typeface="Times New Roman" pitchFamily="18" charset="0"/>
              </a:rPr>
              <a:t>（间隔值） </a:t>
            </a:r>
            <a:r>
              <a:rPr lang="zh-CN" altLang="en-US" sz="2000" dirty="0">
                <a:solidFill>
                  <a:schemeClr val="bg1"/>
                </a:solidFill>
                <a:latin typeface="Times New Roman" pitchFamily="18" charset="0"/>
                <a:cs typeface="Times New Roman" pitchFamily="18" charset="0"/>
              </a:rPr>
              <a:t>的值较大，子序列中的对象较少，排序速度较快；随着排序进展，</a:t>
            </a:r>
            <a:r>
              <a:rPr lang="en-US" altLang="zh-CN" sz="2000" i="1" dirty="0">
                <a:solidFill>
                  <a:schemeClr val="bg1"/>
                </a:solidFill>
                <a:latin typeface="Times New Roman" pitchFamily="18" charset="0"/>
                <a:cs typeface="Times New Roman" pitchFamily="18" charset="0"/>
              </a:rPr>
              <a:t>gap</a:t>
            </a:r>
            <a:r>
              <a:rPr lang="en-US" altLang="zh-CN" sz="2000" dirty="0">
                <a:solidFill>
                  <a:schemeClr val="bg1"/>
                </a:solidFill>
                <a:latin typeface="Times New Roman" pitchFamily="18" charset="0"/>
                <a:cs typeface="Times New Roman" pitchFamily="18" charset="0"/>
              </a:rPr>
              <a:t> </a:t>
            </a:r>
            <a:r>
              <a:rPr lang="zh-CN" altLang="en-US" sz="2000" dirty="0">
                <a:solidFill>
                  <a:schemeClr val="bg1"/>
                </a:solidFill>
                <a:latin typeface="Times New Roman" pitchFamily="18" charset="0"/>
                <a:cs typeface="Times New Roman" pitchFamily="18" charset="0"/>
              </a:rPr>
              <a:t>值逐渐变小，子序列中对象个数逐渐变多，由于前面工作的基础，大多数对象已基本有序，所以排序速度仍然很快。</a:t>
            </a:r>
            <a:endParaRPr lang="zh-CN" altLang="en-US" sz="1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502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ox(in)">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242882" y="1088297"/>
            <a:ext cx="4171950" cy="3708708"/>
          </a:xfrm>
          <a:prstGeom prst="rect">
            <a:avLst/>
          </a:prstGeom>
          <a:ln w="25400">
            <a:solidFill>
              <a:srgbClr val="FF0000"/>
            </a:solidFill>
          </a:ln>
        </p:spPr>
        <p:txBody>
          <a:bodyPr wrap="square">
            <a:spAutoFit/>
          </a:bodyPr>
          <a:lstStyle/>
          <a:p>
            <a:pPr>
              <a:defRPr/>
            </a:pPr>
            <a:r>
              <a:rPr lang="zh-CN" altLang="en-US" sz="2000" b="1" dirty="0">
                <a:latin typeface="微软雅黑" pitchFamily="34" charset="-122"/>
                <a:ea typeface="微软雅黑" pitchFamily="34" charset="-122"/>
              </a:rPr>
              <a:t>算法实现</a:t>
            </a:r>
            <a:endParaRPr lang="zh-CN" altLang="en-US" sz="2000" b="1" dirty="0">
              <a:solidFill>
                <a:schemeClr val="tx2"/>
              </a:solidFill>
              <a:latin typeface="微软雅黑" pitchFamily="34" charset="-122"/>
              <a:ea typeface="微软雅黑" pitchFamily="34" charset="-122"/>
            </a:endParaRPr>
          </a:p>
          <a:p>
            <a:pPr>
              <a:defRPr/>
            </a:pPr>
            <a:endParaRPr lang="zh-CN" altLang="en-US" sz="1600" dirty="0">
              <a:solidFill>
                <a:schemeClr val="tx2"/>
              </a:solidFill>
              <a:latin typeface="微软雅黑" pitchFamily="34" charset="-122"/>
              <a:ea typeface="微软雅黑" pitchFamily="34" charset="-122"/>
            </a:endParaRPr>
          </a:p>
          <a:p>
            <a:pPr>
              <a:lnSpc>
                <a:spcPct val="150000"/>
              </a:lnSpc>
              <a:defRPr/>
            </a:pPr>
            <a:r>
              <a:rPr lang="en-US" altLang="zh-CN" dirty="0">
                <a:latin typeface="Times New Roman" pitchFamily="18" charset="0"/>
                <a:ea typeface="微软雅黑" pitchFamily="34" charset="-122"/>
                <a:cs typeface="Times New Roman" pitchFamily="18" charset="0"/>
              </a:rPr>
              <a:t>void </a:t>
            </a:r>
            <a:r>
              <a:rPr lang="en-US" altLang="zh-CN" dirty="0" err="1">
                <a:latin typeface="Times New Roman" pitchFamily="18" charset="0"/>
                <a:ea typeface="微软雅黑" pitchFamily="34" charset="-122"/>
                <a:cs typeface="Times New Roman" pitchFamily="18" charset="0"/>
              </a:rPr>
              <a:t>ShellSort</a:t>
            </a:r>
            <a:r>
              <a:rPr lang="en-US" altLang="zh-CN" dirty="0">
                <a:latin typeface="Times New Roman" pitchFamily="18" charset="0"/>
                <a:ea typeface="微软雅黑" pitchFamily="34" charset="-122"/>
                <a:cs typeface="Times New Roman" pitchFamily="18" charset="0"/>
              </a:rPr>
              <a:t>(</a:t>
            </a:r>
            <a:r>
              <a:rPr lang="en-US" altLang="zh-CN" dirty="0" err="1">
                <a:latin typeface="Times New Roman" pitchFamily="18" charset="0"/>
                <a:ea typeface="微软雅黑" pitchFamily="34" charset="-122"/>
                <a:cs typeface="Times New Roman" pitchFamily="18" charset="0"/>
              </a:rPr>
              <a:t>SqList</a:t>
            </a:r>
            <a:r>
              <a:rPr lang="en-US" altLang="zh-CN" dirty="0">
                <a:latin typeface="Times New Roman" pitchFamily="18" charset="0"/>
                <a:ea typeface="微软雅黑" pitchFamily="34" charset="-122"/>
                <a:cs typeface="Times New Roman" pitchFamily="18" charset="0"/>
              </a:rPr>
              <a:t> &amp;L, </a:t>
            </a:r>
            <a:r>
              <a:rPr lang="en-US" altLang="zh-CN" dirty="0" err="1">
                <a:latin typeface="Times New Roman" pitchFamily="18" charset="0"/>
                <a:ea typeface="微软雅黑" pitchFamily="34" charset="-122"/>
                <a:cs typeface="Times New Roman" pitchFamily="18" charset="0"/>
              </a:rPr>
              <a:t>int</a:t>
            </a: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dlta</a:t>
            </a:r>
            <a:r>
              <a:rPr lang="en-US" altLang="zh-CN" dirty="0">
                <a:latin typeface="Times New Roman" pitchFamily="18" charset="0"/>
                <a:ea typeface="微软雅黑" pitchFamily="34" charset="-122"/>
                <a:cs typeface="Times New Roman" pitchFamily="18" charset="0"/>
              </a:rPr>
              <a:t>[],</a:t>
            </a:r>
            <a:r>
              <a:rPr lang="en-US" altLang="zh-CN" dirty="0" err="1">
                <a:latin typeface="Times New Roman" pitchFamily="18" charset="0"/>
                <a:ea typeface="微软雅黑" pitchFamily="34" charset="-122"/>
                <a:cs typeface="Times New Roman" pitchFamily="18" charset="0"/>
              </a:rPr>
              <a:t>int</a:t>
            </a:r>
            <a:r>
              <a:rPr lang="en-US" altLang="zh-CN" dirty="0">
                <a:latin typeface="Times New Roman" pitchFamily="18" charset="0"/>
                <a:ea typeface="微软雅黑" pitchFamily="34" charset="-122"/>
                <a:cs typeface="Times New Roman" pitchFamily="18" charset="0"/>
              </a:rPr>
              <a:t> t){</a:t>
            </a:r>
          </a:p>
          <a:p>
            <a:pPr>
              <a:lnSpc>
                <a:spcPct val="150000"/>
              </a:lnSpc>
              <a:defRPr/>
            </a:pPr>
            <a:r>
              <a:rPr lang="en-US" altLang="zh-CN" dirty="0">
                <a:latin typeface="Times New Roman" pitchFamily="18" charset="0"/>
                <a:ea typeface="微软雅黑" pitchFamily="34" charset="-122"/>
                <a:cs typeface="Times New Roman" pitchFamily="18" charset="0"/>
              </a:rPr>
              <a:t>     for (</a:t>
            </a:r>
            <a:r>
              <a:rPr lang="en-US" altLang="zh-CN" dirty="0" err="1">
                <a:latin typeface="Times New Roman" pitchFamily="18" charset="0"/>
                <a:ea typeface="微软雅黑" pitchFamily="34" charset="-122"/>
                <a:cs typeface="Times New Roman" pitchFamily="18" charset="0"/>
              </a:rPr>
              <a:t>int</a:t>
            </a:r>
            <a:r>
              <a:rPr lang="en-US" altLang="zh-CN" dirty="0">
                <a:latin typeface="Times New Roman" pitchFamily="18" charset="0"/>
                <a:ea typeface="微软雅黑" pitchFamily="34" charset="-122"/>
                <a:cs typeface="Times New Roman" pitchFamily="18" charset="0"/>
              </a:rPr>
              <a:t> k=0;k&lt;t;++k){</a:t>
            </a:r>
          </a:p>
          <a:p>
            <a:pPr>
              <a:lnSpc>
                <a:spcPct val="150000"/>
              </a:lnSpc>
              <a:defRPr/>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ShellInsert</a:t>
            </a:r>
            <a:r>
              <a:rPr lang="en-US" altLang="zh-CN" dirty="0">
                <a:latin typeface="Times New Roman" pitchFamily="18" charset="0"/>
                <a:ea typeface="微软雅黑" pitchFamily="34" charset="-122"/>
                <a:cs typeface="Times New Roman" pitchFamily="18" charset="0"/>
              </a:rPr>
              <a:t>(</a:t>
            </a:r>
            <a:r>
              <a:rPr lang="en-US" altLang="zh-CN" dirty="0" err="1">
                <a:latin typeface="Times New Roman" pitchFamily="18" charset="0"/>
                <a:ea typeface="微软雅黑" pitchFamily="34" charset="-122"/>
                <a:cs typeface="Times New Roman" pitchFamily="18" charset="0"/>
              </a:rPr>
              <a:t>L,dlta</a:t>
            </a:r>
            <a:r>
              <a:rPr lang="en-US" altLang="zh-CN" dirty="0">
                <a:latin typeface="Times New Roman" pitchFamily="18" charset="0"/>
                <a:ea typeface="微软雅黑" pitchFamily="34" charset="-122"/>
                <a:cs typeface="Times New Roman" pitchFamily="18" charset="0"/>
              </a:rPr>
              <a:t>[k]);</a:t>
            </a:r>
          </a:p>
          <a:p>
            <a:pPr>
              <a:lnSpc>
                <a:spcPct val="150000"/>
              </a:lnSpc>
              <a:defRPr/>
            </a:pPr>
            <a:r>
              <a:rPr lang="en-US" altLang="zh-CN" dirty="0">
                <a:latin typeface="Times New Roman" pitchFamily="18" charset="0"/>
                <a:ea typeface="微软雅黑" pitchFamily="34" charset="-122"/>
                <a:cs typeface="Times New Roman" pitchFamily="18" charset="0"/>
              </a:rPr>
              <a:t>     }</a:t>
            </a:r>
          </a:p>
          <a:p>
            <a:pPr>
              <a:lnSpc>
                <a:spcPct val="150000"/>
              </a:lnSpc>
              <a:defRPr/>
            </a:pPr>
            <a:r>
              <a:rPr lang="en-US" altLang="zh-CN" dirty="0">
                <a:latin typeface="Times New Roman" pitchFamily="18" charset="0"/>
                <a:ea typeface="微软雅黑" pitchFamily="34" charset="-122"/>
                <a:cs typeface="Times New Roman" pitchFamily="18" charset="0"/>
              </a:rPr>
              <a:t>}</a:t>
            </a:r>
          </a:p>
          <a:p>
            <a:pPr>
              <a:lnSpc>
                <a:spcPct val="150000"/>
              </a:lnSpc>
              <a:defRPr/>
            </a:pPr>
            <a:endParaRPr lang="en-US" altLang="zh-CN" sz="2000" dirty="0">
              <a:solidFill>
                <a:schemeClr val="tx2"/>
              </a:solidFill>
              <a:latin typeface="Times New Roman" pitchFamily="18" charset="0"/>
              <a:ea typeface="微软雅黑" pitchFamily="34" charset="-122"/>
              <a:cs typeface="Times New Roman" pitchFamily="18" charset="0"/>
            </a:endParaRPr>
          </a:p>
          <a:p>
            <a:pPr>
              <a:lnSpc>
                <a:spcPct val="150000"/>
              </a:lnSpc>
              <a:defRPr/>
            </a:pPr>
            <a:r>
              <a:rPr lang="zh-CN" altLang="en-US" sz="2000" dirty="0">
                <a:latin typeface="Times New Roman" pitchFamily="18" charset="0"/>
                <a:ea typeface="微软雅黑" pitchFamily="34" charset="-122"/>
                <a:cs typeface="Times New Roman" pitchFamily="18" charset="0"/>
              </a:rPr>
              <a:t>说明：</a:t>
            </a:r>
            <a:r>
              <a:rPr lang="en-US" altLang="zh-CN" sz="2000" dirty="0" err="1">
                <a:latin typeface="Times New Roman" pitchFamily="18" charset="0"/>
                <a:ea typeface="微软雅黑" pitchFamily="34" charset="-122"/>
                <a:cs typeface="Times New Roman" pitchFamily="18" charset="0"/>
              </a:rPr>
              <a:t>dlta</a:t>
            </a:r>
            <a:r>
              <a:rPr lang="en-US" altLang="zh-CN" sz="2000" dirty="0">
                <a:latin typeface="Times New Roman" pitchFamily="18" charset="0"/>
                <a:ea typeface="微软雅黑" pitchFamily="34" charset="-122"/>
                <a:cs typeface="Times New Roman" pitchFamily="18" charset="0"/>
              </a:rPr>
              <a:t>[3]={5</a:t>
            </a:r>
            <a:r>
              <a:rPr lang="zh-CN" altLang="en-US" sz="2000" dirty="0">
                <a:latin typeface="Times New Roman" pitchFamily="18" charset="0"/>
                <a:ea typeface="微软雅黑" pitchFamily="34" charset="-122"/>
                <a:cs typeface="Times New Roman" pitchFamily="18" charset="0"/>
              </a:rPr>
              <a:t>，</a:t>
            </a:r>
            <a:r>
              <a:rPr lang="en-US" altLang="zh-CN" sz="2000" dirty="0">
                <a:latin typeface="Times New Roman" pitchFamily="18" charset="0"/>
                <a:ea typeface="微软雅黑" pitchFamily="34" charset="-122"/>
                <a:cs typeface="Times New Roman" pitchFamily="18" charset="0"/>
              </a:rPr>
              <a:t>3</a:t>
            </a:r>
            <a:r>
              <a:rPr lang="zh-CN" altLang="en-US" sz="2000" dirty="0">
                <a:latin typeface="Times New Roman" pitchFamily="18" charset="0"/>
                <a:ea typeface="微软雅黑" pitchFamily="34" charset="-122"/>
                <a:cs typeface="Times New Roman" pitchFamily="18" charset="0"/>
              </a:rPr>
              <a:t>，</a:t>
            </a:r>
            <a:r>
              <a:rPr lang="en-US" altLang="zh-CN" sz="2000" dirty="0">
                <a:latin typeface="Times New Roman" pitchFamily="18" charset="0"/>
                <a:ea typeface="微软雅黑" pitchFamily="34" charset="-122"/>
                <a:cs typeface="Times New Roman" pitchFamily="18" charset="0"/>
              </a:rPr>
              <a:t>1}</a:t>
            </a:r>
          </a:p>
        </p:txBody>
      </p:sp>
      <p:sp>
        <p:nvSpPr>
          <p:cNvPr id="7" name="矩形 6"/>
          <p:cNvSpPr/>
          <p:nvPr/>
        </p:nvSpPr>
        <p:spPr>
          <a:xfrm>
            <a:off x="4572000" y="1088297"/>
            <a:ext cx="4400550" cy="4678204"/>
          </a:xfrm>
          <a:prstGeom prst="rect">
            <a:avLst/>
          </a:prstGeom>
          <a:ln w="25400">
            <a:solidFill>
              <a:srgbClr val="FF0000"/>
            </a:solidFill>
          </a:ln>
        </p:spPr>
        <p:txBody>
          <a:bodyPr wrap="square">
            <a:spAutoFit/>
          </a:bodyPr>
          <a:lstStyle/>
          <a:p>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一趟希尔排序</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按间隔</a:t>
            </a:r>
            <a:r>
              <a:rPr lang="en-US" altLang="zh-CN" dirty="0" err="1">
                <a:latin typeface="Times New Roman" pitchFamily="18" charset="0"/>
                <a:cs typeface="Times New Roman" pitchFamily="18" charset="0"/>
              </a:rPr>
              <a:t>dk</a:t>
            </a:r>
            <a:r>
              <a:rPr lang="zh-CN" altLang="en-US" dirty="0">
                <a:latin typeface="Times New Roman" pitchFamily="18" charset="0"/>
                <a:cs typeface="Times New Roman" pitchFamily="18" charset="0"/>
              </a:rPr>
              <a:t>划分子序列</a:t>
            </a:r>
          </a:p>
          <a:p>
            <a:endParaRPr lang="zh-CN" altLang="en-US" sz="1000" dirty="0">
              <a:latin typeface="Times New Roman" pitchFamily="18" charset="0"/>
              <a:cs typeface="Times New Roman" pitchFamily="18" charset="0"/>
            </a:endParaRPr>
          </a:p>
          <a:p>
            <a:pPr>
              <a:lnSpc>
                <a:spcPct val="150000"/>
              </a:lnSpc>
            </a:pPr>
            <a:r>
              <a:rPr lang="en-US" altLang="zh-CN" dirty="0">
                <a:latin typeface="Times New Roman" pitchFamily="18" charset="0"/>
                <a:cs typeface="Times New Roman" pitchFamily="18" charset="0"/>
              </a:rPr>
              <a:t>void </a:t>
            </a:r>
            <a:r>
              <a:rPr lang="en-US" altLang="zh-CN" dirty="0" err="1">
                <a:latin typeface="Times New Roman" pitchFamily="18" charset="0"/>
                <a:cs typeface="Times New Roman" pitchFamily="18" charset="0"/>
              </a:rPr>
              <a:t>ShellInsert</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SqList</a:t>
            </a:r>
            <a:r>
              <a:rPr lang="en-US" altLang="zh-CN" dirty="0">
                <a:latin typeface="Times New Roman" pitchFamily="18" charset="0"/>
                <a:cs typeface="Times New Roman" pitchFamily="18" charset="0"/>
              </a:rPr>
              <a:t> &amp;L,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gap){</a:t>
            </a:r>
          </a:p>
          <a:p>
            <a:pPr>
              <a:lnSpc>
                <a:spcPct val="150000"/>
              </a:lnSpc>
            </a:pPr>
            <a:r>
              <a:rPr lang="en-US" altLang="zh-CN" dirty="0">
                <a:latin typeface="Times New Roman" pitchFamily="18" charset="0"/>
                <a:cs typeface="Times New Roman" pitchFamily="18" charset="0"/>
              </a:rPr>
              <a:t>    for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i=gap+1;i&lt;=L.length;++i) {</a:t>
            </a:r>
          </a:p>
          <a:p>
            <a:pPr>
              <a:lnSpc>
                <a:spcPct val="150000"/>
              </a:lnSpc>
            </a:pPr>
            <a:r>
              <a:rPr lang="en-US" altLang="zh-CN" dirty="0">
                <a:latin typeface="Times New Roman" pitchFamily="18" charset="0"/>
                <a:cs typeface="Times New Roman" pitchFamily="18" charset="0"/>
              </a:rPr>
              <a:t>         if (LT(</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[i].</a:t>
            </a:r>
            <a:r>
              <a:rPr lang="en-US" altLang="zh-CN" dirty="0" err="1">
                <a:latin typeface="Times New Roman" pitchFamily="18" charset="0"/>
                <a:cs typeface="Times New Roman" pitchFamily="18" charset="0"/>
              </a:rPr>
              <a:t>key,L.r</a:t>
            </a:r>
            <a:r>
              <a:rPr lang="en-US" altLang="zh-CN" dirty="0">
                <a:latin typeface="Times New Roman" pitchFamily="18" charset="0"/>
                <a:cs typeface="Times New Roman" pitchFamily="18" charset="0"/>
              </a:rPr>
              <a:t>[i-gap].key)) {</a:t>
            </a:r>
          </a:p>
          <a:p>
            <a:pPr>
              <a:lnSpc>
                <a:spcPct val="150000"/>
              </a:lnSpc>
            </a:pP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[0]=</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[i];</a:t>
            </a:r>
          </a:p>
          <a:p>
            <a:pPr>
              <a:lnSpc>
                <a:spcPct val="150000"/>
              </a:lnSpc>
            </a:pPr>
            <a:r>
              <a:rPr lang="en-US" altLang="zh-CN" dirty="0">
                <a:latin typeface="Times New Roman" pitchFamily="18" charset="0"/>
                <a:cs typeface="Times New Roman" pitchFamily="18" charset="0"/>
              </a:rPr>
              <a:t>              for (</a:t>
            </a:r>
            <a:r>
              <a:rPr lang="en-US" altLang="zh-CN" dirty="0" err="1">
                <a:latin typeface="Times New Roman" pitchFamily="18" charset="0"/>
                <a:cs typeface="Times New Roman" pitchFamily="18" charset="0"/>
              </a:rPr>
              <a:t>int</a:t>
            </a:r>
            <a:r>
              <a:rPr lang="en-US" altLang="zh-CN" dirty="0">
                <a:latin typeface="Times New Roman" pitchFamily="18" charset="0"/>
                <a:cs typeface="Times New Roman" pitchFamily="18" charset="0"/>
              </a:rPr>
              <a:t> j=</a:t>
            </a:r>
            <a:r>
              <a:rPr lang="en-US" altLang="zh-CN" dirty="0" err="1">
                <a:latin typeface="Times New Roman" pitchFamily="18" charset="0"/>
                <a:cs typeface="Times New Roman" pitchFamily="18" charset="0"/>
              </a:rPr>
              <a:t>i-gap;j</a:t>
            </a:r>
            <a:r>
              <a:rPr lang="en-US" altLang="zh-CN" dirty="0">
                <a:latin typeface="Times New Roman" pitchFamily="18" charset="0"/>
                <a:cs typeface="Times New Roman" pitchFamily="18" charset="0"/>
              </a:rPr>
              <a:t>&gt;0 &amp;&amp;  </a:t>
            </a:r>
          </a:p>
          <a:p>
            <a:pPr>
              <a:lnSpc>
                <a:spcPct val="150000"/>
              </a:lnSpc>
            </a:pPr>
            <a:r>
              <a:rPr lang="en-US" altLang="zh-CN" dirty="0">
                <a:latin typeface="Times New Roman" pitchFamily="18" charset="0"/>
                <a:cs typeface="Times New Roman" pitchFamily="18" charset="0"/>
              </a:rPr>
              <a:t>                    LT(</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[0].</a:t>
            </a:r>
            <a:r>
              <a:rPr lang="en-US" altLang="zh-CN" dirty="0" err="1">
                <a:latin typeface="Times New Roman" pitchFamily="18" charset="0"/>
                <a:cs typeface="Times New Roman" pitchFamily="18" charset="0"/>
              </a:rPr>
              <a:t>key,L.r</a:t>
            </a:r>
            <a:r>
              <a:rPr lang="en-US" altLang="zh-CN" dirty="0">
                <a:latin typeface="Times New Roman" pitchFamily="18" charset="0"/>
                <a:cs typeface="Times New Roman" pitchFamily="18" charset="0"/>
              </a:rPr>
              <a:t>[j].key); j-=gap)</a:t>
            </a:r>
          </a:p>
          <a:p>
            <a:pPr>
              <a:lnSpc>
                <a:spcPct val="150000"/>
              </a:lnSpc>
            </a:pP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j+gap</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[j];</a:t>
            </a:r>
          </a:p>
          <a:p>
            <a:pPr>
              <a:lnSpc>
                <a:spcPct val="150000"/>
              </a:lnSpc>
            </a:pP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j+gap</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L.r</a:t>
            </a:r>
            <a:r>
              <a:rPr lang="en-US" altLang="zh-CN" dirty="0">
                <a:latin typeface="Times New Roman" pitchFamily="18" charset="0"/>
                <a:cs typeface="Times New Roman" pitchFamily="18" charset="0"/>
              </a:rPr>
              <a:t>[0];</a:t>
            </a:r>
          </a:p>
          <a:p>
            <a:r>
              <a:rPr lang="en-US" altLang="zh-CN" dirty="0">
                <a:latin typeface="Times New Roman" pitchFamily="18" charset="0"/>
                <a:cs typeface="Times New Roman" pitchFamily="18" charset="0"/>
              </a:rPr>
              <a:t>           }</a:t>
            </a:r>
          </a:p>
          <a:p>
            <a:r>
              <a:rPr lang="en-US" altLang="zh-CN" dirty="0">
                <a:latin typeface="Times New Roman" pitchFamily="18" charset="0"/>
                <a:cs typeface="Times New Roman" pitchFamily="18" charset="0"/>
              </a:rPr>
              <a:t>      }</a:t>
            </a:r>
          </a:p>
          <a:p>
            <a:r>
              <a:rPr lang="en-US" altLang="zh-CN" dirty="0">
                <a:latin typeface="Times New Roman" pitchFamily="18" charset="0"/>
                <a:cs typeface="Times New Roman" pitchFamily="18" charset="0"/>
              </a:rPr>
              <a:t>}</a:t>
            </a:r>
          </a:p>
        </p:txBody>
      </p:sp>
    </p:spTree>
    <p:extLst>
      <p:ext uri="{BB962C8B-B14F-4D97-AF65-F5344CB8AC3E}">
        <p14:creationId xmlns:p14="http://schemas.microsoft.com/office/powerpoint/2010/main" val="239518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3" name="内容占位符 2"/>
          <p:cNvSpPr>
            <a:spLocks noGrp="1"/>
          </p:cNvSpPr>
          <p:nvPr>
            <p:ph idx="1"/>
          </p:nvPr>
        </p:nvSpPr>
        <p:spPr/>
        <p:txBody>
          <a:bodyPr/>
          <a:lstStyle/>
          <a:p>
            <a:r>
              <a:rPr lang="zh-CN" altLang="en-US" b="1" dirty="0"/>
              <a:t>算法分析</a:t>
            </a:r>
            <a:endParaRPr lang="en-US" altLang="zh-CN" b="1" dirty="0"/>
          </a:p>
          <a:p>
            <a:pPr algn="just">
              <a:lnSpc>
                <a:spcPct val="150000"/>
              </a:lnSpc>
              <a:spcBef>
                <a:spcPts val="1200"/>
              </a:spcBef>
              <a:buClr>
                <a:srgbClr val="005825"/>
              </a:buClr>
              <a:buSzPct val="50000"/>
              <a:buFont typeface="Wingdings" panose="05000000000000000000" pitchFamily="2" charset="2"/>
              <a:buChar char="l"/>
              <a:defRPr/>
            </a:pPr>
            <a:r>
              <a:rPr lang="zh-CN" altLang="en-US" sz="2000" dirty="0">
                <a:latin typeface="Times New Roman" pitchFamily="18" charset="0"/>
                <a:cs typeface="Times New Roman" pitchFamily="18" charset="0"/>
              </a:rPr>
              <a:t>对特定的待排序对象序列，可以准确地估算关键字的比较次数和对象移动次数。</a:t>
            </a:r>
          </a:p>
          <a:p>
            <a:pPr algn="just">
              <a:lnSpc>
                <a:spcPct val="150000"/>
              </a:lnSpc>
              <a:spcBef>
                <a:spcPts val="1200"/>
              </a:spcBef>
              <a:buClr>
                <a:srgbClr val="005825"/>
              </a:buClr>
              <a:buSzPct val="50000"/>
              <a:buFont typeface="Wingdings" panose="05000000000000000000" pitchFamily="2" charset="2"/>
              <a:buChar char="l"/>
              <a:defRPr/>
            </a:pPr>
            <a:r>
              <a:rPr lang="zh-CN" altLang="en-US" sz="2000" dirty="0">
                <a:solidFill>
                  <a:srgbClr val="C00000"/>
                </a:solidFill>
                <a:latin typeface="Times New Roman" pitchFamily="18" charset="0"/>
                <a:cs typeface="Times New Roman" pitchFamily="18" charset="0"/>
              </a:rPr>
              <a:t>但想要弄清关键字比较次数和对象移动次数与增量选择之间的依赖关系，并给出完整的数学分析，还没有人能够做到。</a:t>
            </a:r>
          </a:p>
          <a:p>
            <a:pPr algn="just">
              <a:lnSpc>
                <a:spcPct val="150000"/>
              </a:lnSpc>
              <a:spcBef>
                <a:spcPts val="1200"/>
              </a:spcBef>
              <a:buClr>
                <a:srgbClr val="005825"/>
              </a:buClr>
              <a:buSzPct val="50000"/>
              <a:buFont typeface="Wingdings" panose="05000000000000000000" pitchFamily="2" charset="2"/>
              <a:buChar char="l"/>
              <a:defRPr/>
            </a:pPr>
            <a:r>
              <a:rPr lang="en-US" altLang="zh-CN" sz="2000" i="1" dirty="0">
                <a:latin typeface="Times New Roman" pitchFamily="18" charset="0"/>
                <a:cs typeface="Times New Roman" pitchFamily="18" charset="0"/>
              </a:rPr>
              <a:t>gap</a:t>
            </a:r>
            <a:r>
              <a:rPr lang="zh-CN" altLang="en-US" sz="2000" dirty="0">
                <a:latin typeface="Times New Roman" pitchFamily="18" charset="0"/>
                <a:cs typeface="Times New Roman" pitchFamily="18" charset="0"/>
              </a:rPr>
              <a:t>的取法有多种。最初 </a:t>
            </a:r>
            <a:r>
              <a:rPr lang="en-US" altLang="zh-CN" sz="2000" dirty="0">
                <a:latin typeface="Times New Roman" pitchFamily="18" charset="0"/>
                <a:cs typeface="Times New Roman" pitchFamily="18" charset="0"/>
              </a:rPr>
              <a:t>Shell </a:t>
            </a:r>
            <a:r>
              <a:rPr lang="zh-CN" altLang="en-US" sz="2000" dirty="0">
                <a:latin typeface="Times New Roman" pitchFamily="18" charset="0"/>
                <a:cs typeface="Times New Roman" pitchFamily="18" charset="0"/>
              </a:rPr>
              <a:t>提出取 </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 = </a:t>
            </a:r>
            <a:r>
              <a:rPr lang="en-US" altLang="zh-CN" sz="2000" dirty="0">
                <a:latin typeface="Times New Roman" pitchFamily="18" charset="0"/>
                <a:cs typeface="Times New Roman" pitchFamily="18" charset="0"/>
                <a:sym typeface="Symbol" pitchFamily="18" charset="2"/>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/2</a:t>
            </a:r>
            <a:r>
              <a:rPr lang="en-US" altLang="zh-CN" sz="2000" dirty="0">
                <a:latin typeface="Times New Roman" pitchFamily="18" charset="0"/>
                <a:cs typeface="Times New Roman" pitchFamily="18" charset="0"/>
                <a:sym typeface="Symbol" pitchFamily="18" charset="2"/>
              </a:rPr>
              <a:t></a:t>
            </a:r>
            <a:r>
              <a:rPr lang="zh-CN" altLang="en-US"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 = </a:t>
            </a:r>
            <a:r>
              <a:rPr lang="en-US" altLang="zh-CN" sz="2000" dirty="0">
                <a:latin typeface="Times New Roman" pitchFamily="18" charset="0"/>
                <a:cs typeface="Times New Roman" pitchFamily="18" charset="0"/>
                <a:sym typeface="Symbol" pitchFamily="18" charset="2"/>
              </a:rPr>
              <a:t></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/2</a:t>
            </a:r>
            <a:r>
              <a:rPr lang="en-US" altLang="zh-CN" sz="2000" dirty="0">
                <a:latin typeface="Times New Roman" pitchFamily="18" charset="0"/>
                <a:cs typeface="Times New Roman" pitchFamily="18" charset="0"/>
                <a:sym typeface="Symbol" pitchFamily="18" charset="2"/>
              </a:rPr>
              <a:t></a:t>
            </a:r>
            <a:r>
              <a:rPr lang="zh-CN" altLang="en-US" sz="2000" dirty="0">
                <a:latin typeface="Times New Roman" pitchFamily="18" charset="0"/>
                <a:cs typeface="Times New Roman" pitchFamily="18" charset="0"/>
              </a:rPr>
              <a:t>，直到</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 = 1</a:t>
            </a:r>
            <a:r>
              <a:rPr lang="zh-CN" altLang="en-US" sz="2000" dirty="0">
                <a:latin typeface="Times New Roman" pitchFamily="18" charset="0"/>
                <a:cs typeface="Times New Roman" pitchFamily="18" charset="0"/>
              </a:rPr>
              <a:t>。后来</a:t>
            </a:r>
            <a:r>
              <a:rPr lang="en-US" altLang="zh-CN" sz="2000" dirty="0">
                <a:latin typeface="Times New Roman" pitchFamily="18" charset="0"/>
                <a:cs typeface="Times New Roman" pitchFamily="18" charset="0"/>
              </a:rPr>
              <a:t>Knuth </a:t>
            </a:r>
            <a:r>
              <a:rPr lang="zh-CN" altLang="en-US" sz="2000" dirty="0">
                <a:latin typeface="Times New Roman" pitchFamily="18" charset="0"/>
                <a:cs typeface="Times New Roman" pitchFamily="18" charset="0"/>
              </a:rPr>
              <a:t>提出取</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 = </a:t>
            </a:r>
            <a:r>
              <a:rPr lang="en-US" altLang="zh-CN" sz="2000" dirty="0">
                <a:latin typeface="Times New Roman" pitchFamily="18" charset="0"/>
                <a:cs typeface="Times New Roman" pitchFamily="18" charset="0"/>
                <a:sym typeface="Symbol" pitchFamily="18" charset="2"/>
              </a:rPr>
              <a:t></a:t>
            </a:r>
            <a:r>
              <a:rPr lang="en-US" altLang="zh-CN" sz="2000" i="1" dirty="0">
                <a:latin typeface="Times New Roman" pitchFamily="18" charset="0"/>
                <a:cs typeface="Times New Roman" pitchFamily="18" charset="0"/>
              </a:rPr>
              <a:t>gap</a:t>
            </a:r>
            <a:r>
              <a:rPr lang="en-US" altLang="zh-CN" sz="2000" dirty="0">
                <a:latin typeface="Times New Roman" pitchFamily="18" charset="0"/>
                <a:cs typeface="Times New Roman" pitchFamily="18" charset="0"/>
              </a:rPr>
              <a:t>/3</a:t>
            </a:r>
            <a:r>
              <a:rPr lang="en-US" altLang="zh-CN" sz="2000" dirty="0">
                <a:latin typeface="Times New Roman" pitchFamily="18" charset="0"/>
                <a:cs typeface="Times New Roman" pitchFamily="18" charset="0"/>
                <a:sym typeface="Symbol" pitchFamily="18" charset="2"/>
              </a:rPr>
              <a:t></a:t>
            </a:r>
            <a:r>
              <a:rPr lang="en-US" altLang="zh-CN" sz="2000" dirty="0">
                <a:latin typeface="Times New Roman" pitchFamily="18" charset="0"/>
                <a:cs typeface="Times New Roman" pitchFamily="18" charset="0"/>
              </a:rPr>
              <a:t> +1</a:t>
            </a:r>
            <a:r>
              <a:rPr lang="zh-CN" altLang="en-US" sz="2000" dirty="0">
                <a:latin typeface="Times New Roman" pitchFamily="18" charset="0"/>
                <a:cs typeface="Times New Roman" pitchFamily="18" charset="0"/>
              </a:rPr>
              <a:t>。还有人提出都取奇数为好，也有人提出各</a:t>
            </a:r>
            <a:r>
              <a:rPr lang="en-US" altLang="zh-CN" sz="2000" i="1" dirty="0">
                <a:latin typeface="Times New Roman" pitchFamily="18" charset="0"/>
                <a:cs typeface="Times New Roman" pitchFamily="18" charset="0"/>
              </a:rPr>
              <a:t>gap</a:t>
            </a:r>
            <a:r>
              <a:rPr lang="zh-CN" altLang="en-US" sz="2000" dirty="0">
                <a:latin typeface="Times New Roman" pitchFamily="18" charset="0"/>
                <a:cs typeface="Times New Roman" pitchFamily="18" charset="0"/>
              </a:rPr>
              <a:t>互质为好。</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49557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 </a:t>
            </a:r>
            <a:r>
              <a:rPr lang="en-US" altLang="zh-CN" dirty="0"/>
              <a:t>(Shell Sort)</a:t>
            </a:r>
            <a:endParaRPr lang="zh-CN" altLang="en-US" dirty="0"/>
          </a:p>
        </p:txBody>
      </p:sp>
      <p:sp>
        <p:nvSpPr>
          <p:cNvPr id="3" name="内容占位符 2"/>
          <p:cNvSpPr>
            <a:spLocks noGrp="1"/>
          </p:cNvSpPr>
          <p:nvPr>
            <p:ph idx="1"/>
          </p:nvPr>
        </p:nvSpPr>
        <p:spPr/>
        <p:txBody>
          <a:bodyPr>
            <a:normAutofit/>
          </a:bodyPr>
          <a:lstStyle/>
          <a:p>
            <a:pPr lvl="0" algn="just" fontAlgn="base">
              <a:lnSpc>
                <a:spcPct val="130000"/>
              </a:lnSpc>
              <a:spcBef>
                <a:spcPts val="1800"/>
              </a:spcBef>
              <a:spcAft>
                <a:spcPct val="0"/>
              </a:spcAft>
              <a:buClr>
                <a:srgbClr val="005825"/>
              </a:buClr>
              <a:buSzPct val="50000"/>
              <a:buFont typeface="Wingdings" panose="05000000000000000000" pitchFamily="2" charset="2"/>
              <a:buChar char="l"/>
              <a:defRPr/>
            </a:pPr>
            <a:r>
              <a:rPr kumimoji="1" lang="zh-CN" altLang="en-US" sz="1800" kern="0" dirty="0">
                <a:latin typeface="Times New Roman" pitchFamily="18" charset="0"/>
                <a:cs typeface="Times New Roman" pitchFamily="18" charset="0"/>
              </a:rPr>
              <a:t>步长的选择是希尔排序的重要部分，理论上只要最终步长为</a:t>
            </a:r>
            <a:r>
              <a:rPr kumimoji="1" lang="en-US" altLang="zh-CN" sz="1800" kern="0" dirty="0">
                <a:latin typeface="Times New Roman" pitchFamily="18" charset="0"/>
                <a:cs typeface="Times New Roman" pitchFamily="18" charset="0"/>
              </a:rPr>
              <a:t>1</a:t>
            </a:r>
            <a:r>
              <a:rPr kumimoji="1" lang="zh-CN" altLang="en-US" sz="1800" kern="0" dirty="0">
                <a:latin typeface="Times New Roman" pitchFamily="18" charset="0"/>
                <a:cs typeface="Times New Roman" pitchFamily="18" charset="0"/>
              </a:rPr>
              <a:t>任何步长序列都可以工作。</a:t>
            </a:r>
            <a:endParaRPr kumimoji="1" lang="en-US" altLang="zh-CN" sz="1800" kern="0" dirty="0">
              <a:latin typeface="Times New Roman" pitchFamily="18" charset="0"/>
              <a:cs typeface="Times New Roman" pitchFamily="18" charset="0"/>
            </a:endParaRPr>
          </a:p>
          <a:p>
            <a:pPr lvl="0" algn="just" fontAlgn="base">
              <a:lnSpc>
                <a:spcPct val="130000"/>
              </a:lnSpc>
              <a:spcBef>
                <a:spcPts val="1800"/>
              </a:spcBef>
              <a:spcAft>
                <a:spcPct val="0"/>
              </a:spcAft>
              <a:buClr>
                <a:srgbClr val="005825"/>
              </a:buClr>
              <a:buSzPct val="50000"/>
              <a:buFont typeface="Wingdings" panose="05000000000000000000" pitchFamily="2" charset="2"/>
              <a:buChar char="l"/>
              <a:defRPr/>
            </a:pPr>
            <a:r>
              <a:rPr kumimoji="1" lang="en-US" altLang="zh-CN" sz="1800" kern="0" dirty="0">
                <a:latin typeface="Times New Roman" pitchFamily="18" charset="0"/>
                <a:cs typeface="Times New Roman" pitchFamily="18" charset="0"/>
              </a:rPr>
              <a:t>Donald Shell </a:t>
            </a:r>
            <a:r>
              <a:rPr kumimoji="1" lang="zh-CN" altLang="en-US" sz="1800" kern="0" dirty="0">
                <a:latin typeface="Times New Roman" pitchFamily="18" charset="0"/>
                <a:cs typeface="Times New Roman" pitchFamily="18" charset="0"/>
              </a:rPr>
              <a:t>最初建议步长选择为</a:t>
            </a:r>
            <a:r>
              <a:rPr kumimoji="1" lang="en-US" altLang="zh-CN" sz="1800" kern="0" dirty="0">
                <a:latin typeface="Times New Roman" pitchFamily="18" charset="0"/>
                <a:cs typeface="Times New Roman" pitchFamily="18" charset="0"/>
              </a:rPr>
              <a:t>n/2</a:t>
            </a:r>
            <a:r>
              <a:rPr kumimoji="1" lang="zh-CN" altLang="en-US" sz="1800" kern="0" dirty="0">
                <a:latin typeface="Times New Roman" pitchFamily="18" charset="0"/>
                <a:cs typeface="Times New Roman" pitchFamily="18" charset="0"/>
              </a:rPr>
              <a:t>并且对步长取半直到步长达到</a:t>
            </a:r>
            <a:r>
              <a:rPr kumimoji="1" lang="en-US" altLang="zh-CN" sz="1800" kern="0" dirty="0">
                <a:latin typeface="Times New Roman" pitchFamily="18" charset="0"/>
                <a:cs typeface="Times New Roman" pitchFamily="18" charset="0"/>
              </a:rPr>
              <a:t>1</a:t>
            </a:r>
            <a:r>
              <a:rPr kumimoji="1" lang="zh-CN" altLang="en-US" sz="1800" kern="0" dirty="0">
                <a:latin typeface="Times New Roman" pitchFamily="18" charset="0"/>
                <a:cs typeface="Times New Roman" pitchFamily="18" charset="0"/>
              </a:rPr>
              <a:t>。</a:t>
            </a:r>
            <a:endParaRPr kumimoji="1" lang="en-US" altLang="zh-CN" sz="1800" kern="0" dirty="0">
              <a:latin typeface="Times New Roman" pitchFamily="18" charset="0"/>
              <a:cs typeface="Times New Roman" pitchFamily="18" charset="0"/>
            </a:endParaRPr>
          </a:p>
          <a:p>
            <a:pPr lvl="0" algn="just" fontAlgn="base">
              <a:lnSpc>
                <a:spcPct val="130000"/>
              </a:lnSpc>
              <a:spcBef>
                <a:spcPts val="1800"/>
              </a:spcBef>
              <a:spcAft>
                <a:spcPct val="0"/>
              </a:spcAft>
              <a:buClr>
                <a:srgbClr val="005825"/>
              </a:buClr>
              <a:buSzPct val="50000"/>
              <a:buFont typeface="Wingdings" panose="05000000000000000000" pitchFamily="2" charset="2"/>
              <a:buChar char="l"/>
              <a:defRPr/>
            </a:pPr>
            <a:r>
              <a:rPr kumimoji="1" lang="zh-CN" altLang="en-US" sz="1800" kern="0" dirty="0">
                <a:latin typeface="Times New Roman" pitchFamily="18" charset="0"/>
                <a:cs typeface="Times New Roman" pitchFamily="18" charset="0"/>
              </a:rPr>
              <a:t>目前已知的最好步长序列由</a:t>
            </a:r>
            <a:r>
              <a:rPr kumimoji="1" lang="en-US" altLang="zh-CN" sz="1800" kern="0" dirty="0">
                <a:latin typeface="Times New Roman" pitchFamily="18" charset="0"/>
                <a:cs typeface="Times New Roman" pitchFamily="18" charset="0"/>
              </a:rPr>
              <a:t>Marcin </a:t>
            </a:r>
            <a:r>
              <a:rPr kumimoji="1" lang="en-US" altLang="zh-CN" sz="1800" kern="0" dirty="0" err="1">
                <a:latin typeface="Times New Roman" pitchFamily="18" charset="0"/>
                <a:cs typeface="Times New Roman" pitchFamily="18" charset="0"/>
              </a:rPr>
              <a:t>Ciura</a:t>
            </a:r>
            <a:r>
              <a:rPr kumimoji="1" lang="zh-CN" altLang="en-US" sz="1800" kern="0" dirty="0">
                <a:latin typeface="Times New Roman" pitchFamily="18" charset="0"/>
                <a:cs typeface="Times New Roman" pitchFamily="18" charset="0"/>
              </a:rPr>
              <a:t>设计（</a:t>
            </a:r>
            <a:r>
              <a:rPr kumimoji="1" lang="en-US" altLang="zh-CN" sz="1800" kern="0" dirty="0">
                <a:latin typeface="Times New Roman" pitchFamily="18" charset="0"/>
                <a:cs typeface="Times New Roman" pitchFamily="18" charset="0"/>
              </a:rPr>
              <a:t>1</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4</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10</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23</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57</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132</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301</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701</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1750</a:t>
            </a:r>
            <a:r>
              <a:rPr kumimoji="1" lang="zh-CN" altLang="en-US" sz="1800" kern="0" dirty="0">
                <a:latin typeface="Times New Roman" pitchFamily="18" charset="0"/>
                <a:cs typeface="Times New Roman" pitchFamily="18" charset="0"/>
              </a:rPr>
              <a:t>，</a:t>
            </a:r>
            <a:r>
              <a:rPr kumimoji="1" lang="en-US" altLang="zh-CN" sz="1800" kern="0" dirty="0">
                <a:latin typeface="Times New Roman" pitchFamily="18" charset="0"/>
                <a:cs typeface="Times New Roman" pitchFamily="18" charset="0"/>
              </a:rPr>
              <a:t>…</a:t>
            </a:r>
            <a:r>
              <a:rPr kumimoji="1" lang="zh-CN" altLang="en-US" sz="1800" kern="0" dirty="0">
                <a:latin typeface="Times New Roman" pitchFamily="18" charset="0"/>
                <a:cs typeface="Times New Roman" pitchFamily="18" charset="0"/>
              </a:rPr>
              <a:t>），用这样步长序列的希尔排序比插入排序和堆排序都要快，甚至在小数组中比快速排序还快；但是在涉及大量数据时希尔排序还是比快速排序慢。</a:t>
            </a:r>
            <a:endParaRPr kumimoji="1" lang="en-US" altLang="zh-CN" sz="1800" kern="0" dirty="0">
              <a:latin typeface="Times New Roman" pitchFamily="18" charset="0"/>
              <a:cs typeface="Times New Roman" pitchFamily="18" charset="0"/>
            </a:endParaRPr>
          </a:p>
          <a:p>
            <a:pPr lvl="0" algn="just" fontAlgn="base">
              <a:lnSpc>
                <a:spcPct val="130000"/>
              </a:lnSpc>
              <a:spcBef>
                <a:spcPts val="1800"/>
              </a:spcBef>
              <a:spcAft>
                <a:spcPct val="0"/>
              </a:spcAft>
              <a:buClr>
                <a:srgbClr val="005825"/>
              </a:buClr>
              <a:buSzPct val="50000"/>
              <a:buFont typeface="Wingdings" panose="05000000000000000000" pitchFamily="2" charset="2"/>
              <a:buChar char="l"/>
              <a:defRPr/>
            </a:pPr>
            <a:r>
              <a:rPr kumimoji="1" lang="en-US" altLang="zh-CN" sz="1800" kern="0" dirty="0">
                <a:latin typeface="Times New Roman" pitchFamily="18" charset="0"/>
                <a:cs typeface="Times New Roman" pitchFamily="18" charset="0"/>
              </a:rPr>
              <a:t>Donald Knuth</a:t>
            </a:r>
            <a:r>
              <a:rPr kumimoji="1" lang="zh-CN" altLang="en-US" sz="1800" kern="0" dirty="0">
                <a:latin typeface="Times New Roman" pitchFamily="18" charset="0"/>
                <a:cs typeface="Times New Roman" pitchFamily="18" charset="0"/>
              </a:rPr>
              <a:t>利用大量的实验统计资料得出，当 </a:t>
            </a:r>
            <a:r>
              <a:rPr kumimoji="1" lang="en-US" altLang="zh-CN" sz="1800" i="1" kern="0" dirty="0">
                <a:latin typeface="Times New Roman" pitchFamily="18" charset="0"/>
                <a:cs typeface="Times New Roman" pitchFamily="18" charset="0"/>
              </a:rPr>
              <a:t>n </a:t>
            </a:r>
            <a:r>
              <a:rPr kumimoji="1" lang="zh-CN" altLang="en-US" sz="1800" kern="0" dirty="0">
                <a:latin typeface="Times New Roman" pitchFamily="18" charset="0"/>
                <a:cs typeface="Times New Roman" pitchFamily="18" charset="0"/>
              </a:rPr>
              <a:t>很大时，关键字平均比较次数和对象平均移动次数大约在 </a:t>
            </a:r>
            <a:r>
              <a:rPr kumimoji="1" lang="en-US" altLang="zh-CN" sz="1800" i="1" kern="0" dirty="0">
                <a:latin typeface="Times New Roman" pitchFamily="18" charset="0"/>
                <a:cs typeface="Times New Roman" pitchFamily="18" charset="0"/>
              </a:rPr>
              <a:t>n</a:t>
            </a:r>
            <a:r>
              <a:rPr kumimoji="1" lang="en-US" altLang="zh-CN" sz="1800" kern="0" baseline="30000" dirty="0">
                <a:latin typeface="Times New Roman" pitchFamily="18" charset="0"/>
                <a:cs typeface="Times New Roman" pitchFamily="18" charset="0"/>
              </a:rPr>
              <a:t>1.25 </a:t>
            </a:r>
            <a:r>
              <a:rPr kumimoji="1" lang="zh-CN" altLang="en-US" sz="1800" kern="0" dirty="0">
                <a:latin typeface="Times New Roman" pitchFamily="18" charset="0"/>
                <a:cs typeface="Times New Roman" pitchFamily="18" charset="0"/>
              </a:rPr>
              <a:t>到 </a:t>
            </a:r>
            <a:r>
              <a:rPr kumimoji="1" lang="en-US" altLang="zh-CN" sz="1800" kern="0" dirty="0">
                <a:latin typeface="Times New Roman" pitchFamily="18" charset="0"/>
                <a:cs typeface="Times New Roman" pitchFamily="18" charset="0"/>
              </a:rPr>
              <a:t>1.6</a:t>
            </a:r>
            <a:r>
              <a:rPr kumimoji="1" lang="en-US" altLang="zh-CN" sz="1800" i="1" kern="0" dirty="0">
                <a:latin typeface="Times New Roman" pitchFamily="18" charset="0"/>
                <a:cs typeface="Times New Roman" pitchFamily="18" charset="0"/>
              </a:rPr>
              <a:t>n</a:t>
            </a:r>
            <a:r>
              <a:rPr kumimoji="1" lang="en-US" altLang="zh-CN" sz="1800" kern="0" baseline="30000" dirty="0">
                <a:latin typeface="Times New Roman" pitchFamily="18" charset="0"/>
                <a:cs typeface="Times New Roman" pitchFamily="18" charset="0"/>
              </a:rPr>
              <a:t>1.25 </a:t>
            </a:r>
            <a:r>
              <a:rPr kumimoji="1" lang="zh-CN" altLang="en-US" sz="1800" kern="0" dirty="0">
                <a:latin typeface="Times New Roman" pitchFamily="18" charset="0"/>
                <a:cs typeface="Times New Roman" pitchFamily="18" charset="0"/>
              </a:rPr>
              <a:t>的范围内。这是在利用直接插入排序作为子序列排序方法的情况下得到的。</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972181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b="1" dirty="0">
                <a:solidFill>
                  <a:srgbClr val="FF0000"/>
                </a:solidFill>
                <a:latin typeface="微软雅黑" pitchFamily="34" charset="-122"/>
              </a:rPr>
              <a:t>冒泡排序</a:t>
            </a:r>
            <a:r>
              <a:rPr lang="zh-CN" altLang="en-US" dirty="0">
                <a:latin typeface="微软雅黑" pitchFamily="34" charset="-122"/>
              </a:rPr>
              <a:t>、快速排序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6143621" y="1764506"/>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1683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交换排序 </a:t>
            </a:r>
            <a:r>
              <a:rPr lang="en-US" altLang="zh-CN" dirty="0"/>
              <a:t>( Exchange Sort )</a:t>
            </a:r>
            <a:endParaRPr lang="zh-CN" altLang="en-US" dirty="0"/>
          </a:p>
        </p:txBody>
      </p:sp>
      <p:sp>
        <p:nvSpPr>
          <p:cNvPr id="3" name="内容占位符 2"/>
          <p:cNvSpPr>
            <a:spLocks noGrp="1"/>
          </p:cNvSpPr>
          <p:nvPr>
            <p:ph idx="1"/>
          </p:nvPr>
        </p:nvSpPr>
        <p:spPr>
          <a:xfrm>
            <a:off x="431999" y="976838"/>
            <a:ext cx="8397675" cy="5063602"/>
          </a:xfrm>
        </p:spPr>
        <p:txBody>
          <a:bodyPr>
            <a:normAutofit/>
          </a:bodyPr>
          <a:lstStyle/>
          <a:p>
            <a:pPr>
              <a:lnSpc>
                <a:spcPct val="150000"/>
              </a:lnSpc>
              <a:spcBef>
                <a:spcPts val="1200"/>
              </a:spcBef>
            </a:pPr>
            <a:r>
              <a:rPr kumimoji="1" lang="zh-CN" altLang="en-US" dirty="0">
                <a:latin typeface="微软雅黑" pitchFamily="34" charset="-122"/>
              </a:rPr>
              <a:t>交换排序的基本思想是两两比较待排序对象的关键字，如果发生逆序</a:t>
            </a:r>
            <a:r>
              <a:rPr kumimoji="1" lang="en-US" altLang="zh-CN" dirty="0">
                <a:latin typeface="微软雅黑" pitchFamily="34" charset="-122"/>
              </a:rPr>
              <a:t>(</a:t>
            </a:r>
            <a:r>
              <a:rPr kumimoji="1" lang="zh-CN" altLang="en-US" dirty="0">
                <a:latin typeface="微软雅黑" pitchFamily="34" charset="-122"/>
              </a:rPr>
              <a:t>即排列顺序与排序后的次序正好相反</a:t>
            </a:r>
            <a:r>
              <a:rPr kumimoji="1" lang="en-US" altLang="zh-CN" dirty="0">
                <a:latin typeface="微软雅黑" pitchFamily="34" charset="-122"/>
              </a:rPr>
              <a:t>)</a:t>
            </a:r>
            <a:r>
              <a:rPr kumimoji="1" lang="zh-CN" altLang="en-US" dirty="0">
                <a:latin typeface="微软雅黑" pitchFamily="34" charset="-122"/>
              </a:rPr>
              <a:t>，则交换之，直到所有对象都排好序为止。</a:t>
            </a:r>
            <a:endParaRPr kumimoji="1" lang="en-US" altLang="zh-CN" dirty="0">
              <a:latin typeface="微软雅黑" pitchFamily="34" charset="-122"/>
            </a:endParaRPr>
          </a:p>
          <a:p>
            <a:pPr>
              <a:lnSpc>
                <a:spcPct val="150000"/>
              </a:lnSpc>
              <a:spcBef>
                <a:spcPts val="1200"/>
              </a:spcBef>
            </a:pPr>
            <a:r>
              <a:rPr lang="zh-CN" altLang="en-US" b="1" dirty="0">
                <a:solidFill>
                  <a:srgbClr val="FF0000"/>
                </a:solidFill>
                <a:latin typeface="微软雅黑" pitchFamily="34" charset="-122"/>
              </a:rPr>
              <a:t>冒泡排序 </a:t>
            </a:r>
            <a:r>
              <a:rPr lang="en-US" altLang="zh-CN" b="1" dirty="0">
                <a:solidFill>
                  <a:srgbClr val="FF0000"/>
                </a:solidFill>
                <a:latin typeface="微软雅黑" pitchFamily="34" charset="-122"/>
              </a:rPr>
              <a:t>(Bubble Sort)</a:t>
            </a:r>
          </a:p>
          <a:p>
            <a:pPr>
              <a:lnSpc>
                <a:spcPct val="150000"/>
              </a:lnSpc>
              <a:spcBef>
                <a:spcPts val="1200"/>
              </a:spcBef>
            </a:pPr>
            <a:r>
              <a:rPr lang="zh-CN" altLang="en-US" dirty="0">
                <a:latin typeface="Times New Roman" pitchFamily="18" charset="0"/>
                <a:cs typeface="Times New Roman" pitchFamily="18" charset="0"/>
              </a:rPr>
              <a:t>冒泡排序的基本方法是：设待排序对象序列中的对象个数为 </a:t>
            </a:r>
            <a:r>
              <a:rPr lang="en-US" altLang="zh-CN" i="1" dirty="0">
                <a:latin typeface="Times New Roman" pitchFamily="18" charset="0"/>
                <a:cs typeface="Times New Roman" pitchFamily="18" charset="0"/>
              </a:rPr>
              <a:t>n</a:t>
            </a:r>
            <a:r>
              <a:rPr lang="zh-CN" altLang="en-US" dirty="0">
                <a:latin typeface="Times New Roman" pitchFamily="18" charset="0"/>
                <a:cs typeface="Times New Roman" pitchFamily="18" charset="0"/>
              </a:rPr>
              <a:t>。最多作 </a:t>
            </a:r>
            <a:r>
              <a:rPr lang="en-US" altLang="zh-CN" i="1" dirty="0">
                <a:latin typeface="Times New Roman" pitchFamily="18" charset="0"/>
                <a:cs typeface="Times New Roman" pitchFamily="18" charset="0"/>
              </a:rPr>
              <a:t>n</a:t>
            </a:r>
            <a:r>
              <a:rPr lang="en-US" altLang="zh-CN" dirty="0">
                <a:latin typeface="Times New Roman" pitchFamily="18" charset="0"/>
                <a:cs typeface="Times New Roman" pitchFamily="18" charset="0"/>
              </a:rPr>
              <a:t>-1 </a:t>
            </a:r>
            <a:r>
              <a:rPr lang="zh-CN" altLang="en-US" dirty="0">
                <a:latin typeface="Times New Roman" pitchFamily="18" charset="0"/>
                <a:cs typeface="Times New Roman" pitchFamily="18" charset="0"/>
              </a:rPr>
              <a:t>趟</a:t>
            </a:r>
            <a:r>
              <a:rPr lang="zh-CN" altLang="en-US" dirty="0">
                <a:latin typeface="Times New Roman" pitchFamily="18" charset="0"/>
                <a:cs typeface="Times New Roman" pitchFamily="18" charset="0"/>
                <a:sym typeface="Symbol" pitchFamily="18" charset="2"/>
              </a:rPr>
              <a:t>排序。在第 </a:t>
            </a:r>
            <a:r>
              <a:rPr lang="en-US" altLang="zh-CN" i="1" dirty="0">
                <a:latin typeface="Times New Roman" pitchFamily="18" charset="0"/>
                <a:cs typeface="Times New Roman" pitchFamily="18" charset="0"/>
                <a:sym typeface="Symbol" pitchFamily="18" charset="2"/>
              </a:rPr>
              <a:t>i</a:t>
            </a:r>
            <a:r>
              <a:rPr lang="en-US" altLang="zh-CN" dirty="0">
                <a:latin typeface="Times New Roman" pitchFamily="18" charset="0"/>
                <a:cs typeface="Times New Roman" pitchFamily="18" charset="0"/>
                <a:sym typeface="Symbol" pitchFamily="18" charset="2"/>
              </a:rPr>
              <a:t> </a:t>
            </a:r>
            <a:r>
              <a:rPr lang="zh-CN" altLang="en-US" dirty="0">
                <a:latin typeface="Times New Roman" pitchFamily="18" charset="0"/>
                <a:cs typeface="Times New Roman" pitchFamily="18" charset="0"/>
                <a:sym typeface="Symbol" pitchFamily="18" charset="2"/>
              </a:rPr>
              <a:t>趟中顺次两两</a:t>
            </a:r>
            <a:r>
              <a:rPr lang="zh-CN" altLang="en-US" dirty="0">
                <a:latin typeface="Times New Roman" pitchFamily="18" charset="0"/>
                <a:cs typeface="Times New Roman" pitchFamily="18" charset="0"/>
              </a:rPr>
              <a:t>比较</a:t>
            </a:r>
            <a:r>
              <a:rPr lang="en-US" altLang="zh-CN" i="1" dirty="0">
                <a:latin typeface="Times New Roman" pitchFamily="18" charset="0"/>
                <a:cs typeface="Times New Roman" pitchFamily="18" charset="0"/>
              </a:rPr>
              <a:t>r</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j-</a:t>
            </a:r>
            <a:r>
              <a:rPr lang="en-US" altLang="zh-CN" dirty="0">
                <a:latin typeface="Times New Roman" pitchFamily="18" charset="0"/>
                <a:cs typeface="Times New Roman" pitchFamily="18" charset="0"/>
              </a:rPr>
              <a:t>1].</a:t>
            </a:r>
            <a:r>
              <a:rPr lang="en-US" altLang="zh-CN" i="1" dirty="0">
                <a:latin typeface="Times New Roman" pitchFamily="18" charset="0"/>
                <a:cs typeface="Times New Roman" pitchFamily="18" charset="0"/>
              </a:rPr>
              <a:t>Key</a:t>
            </a:r>
            <a:r>
              <a:rPr lang="zh-CN" altLang="en-US" dirty="0">
                <a:latin typeface="Times New Roman" pitchFamily="18" charset="0"/>
                <a:cs typeface="Times New Roman" pitchFamily="18" charset="0"/>
              </a:rPr>
              <a:t>和</a:t>
            </a:r>
            <a:r>
              <a:rPr lang="en-US" altLang="zh-CN" i="1" dirty="0">
                <a:latin typeface="Times New Roman" pitchFamily="18" charset="0"/>
                <a:cs typeface="Times New Roman" pitchFamily="18" charset="0"/>
              </a:rPr>
              <a:t>r</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j</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Key</a:t>
            </a:r>
            <a:r>
              <a:rPr lang="zh-CN" altLang="en-US" dirty="0">
                <a:latin typeface="Times New Roman" pitchFamily="18" charset="0"/>
                <a:cs typeface="Times New Roman" pitchFamily="18" charset="0"/>
              </a:rPr>
              <a:t>，</a:t>
            </a:r>
            <a:r>
              <a:rPr lang="en-US" altLang="zh-CN" i="1" dirty="0">
                <a:latin typeface="Times New Roman" pitchFamily="18" charset="0"/>
                <a:cs typeface="Times New Roman" pitchFamily="18" charset="0"/>
              </a:rPr>
              <a:t>j</a:t>
            </a:r>
            <a:r>
              <a:rPr lang="en-US" altLang="zh-CN" dirty="0">
                <a:latin typeface="Times New Roman" pitchFamily="18" charset="0"/>
                <a:cs typeface="Times New Roman" pitchFamily="18" charset="0"/>
              </a:rPr>
              <a:t> = </a:t>
            </a:r>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 </a:t>
            </a:r>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1, </a:t>
            </a:r>
            <a:r>
              <a:rPr lang="en-US" altLang="zh-CN" dirty="0">
                <a:latin typeface="Times New Roman" pitchFamily="18" charset="0"/>
                <a:cs typeface="Times New Roman" pitchFamily="18" charset="0"/>
                <a:sym typeface="Symbol" pitchFamily="18" charset="2"/>
              </a:rPr>
              <a:t>,  </a:t>
            </a:r>
            <a:r>
              <a:rPr lang="en-US" altLang="zh-CN" i="1" dirty="0">
                <a:latin typeface="Times New Roman" pitchFamily="18" charset="0"/>
                <a:cs typeface="Times New Roman" pitchFamily="18" charset="0"/>
                <a:sym typeface="Symbol" pitchFamily="18" charset="2"/>
              </a:rPr>
              <a:t>n-i-</a:t>
            </a:r>
            <a:r>
              <a:rPr lang="en-US" altLang="zh-CN" dirty="0">
                <a:latin typeface="Times New Roman" pitchFamily="18" charset="0"/>
                <a:cs typeface="Times New Roman" pitchFamily="18" charset="0"/>
                <a:sym typeface="Symbol" pitchFamily="18" charset="2"/>
              </a:rPr>
              <a:t>1</a:t>
            </a:r>
            <a:r>
              <a:rPr lang="zh-CN" altLang="en-US" dirty="0">
                <a:latin typeface="Times New Roman" pitchFamily="18" charset="0"/>
                <a:cs typeface="Times New Roman" pitchFamily="18" charset="0"/>
                <a:sym typeface="Symbol" pitchFamily="18" charset="2"/>
              </a:rPr>
              <a:t>。</a:t>
            </a:r>
            <a:r>
              <a:rPr lang="zh-CN" altLang="en-US" dirty="0">
                <a:latin typeface="Times New Roman" pitchFamily="18" charset="0"/>
                <a:cs typeface="Times New Roman" pitchFamily="18" charset="0"/>
              </a:rPr>
              <a:t>如果发生逆序，则交换</a:t>
            </a:r>
            <a:r>
              <a:rPr lang="en-US" altLang="zh-CN" i="1" dirty="0">
                <a:latin typeface="Times New Roman" pitchFamily="18" charset="0"/>
                <a:cs typeface="Times New Roman" pitchFamily="18" charset="0"/>
              </a:rPr>
              <a:t>r</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j-</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和</a:t>
            </a:r>
            <a:r>
              <a:rPr lang="en-US" altLang="zh-CN" i="1" dirty="0">
                <a:latin typeface="Times New Roman" pitchFamily="18" charset="0"/>
                <a:cs typeface="Times New Roman" pitchFamily="18" charset="0"/>
              </a:rPr>
              <a:t>r</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j</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a:lnSpc>
                <a:spcPct val="150000"/>
              </a:lnSpc>
              <a:spcBef>
                <a:spcPts val="1200"/>
              </a:spcBef>
            </a:pPr>
            <a:endParaRPr lang="en-US" altLang="zh-CN" sz="2800" b="1" dirty="0">
              <a:solidFill>
                <a:schemeClr val="tx2"/>
              </a:solidFill>
              <a:effectLst>
                <a:outerShdw blurRad="38100" dist="38100" dir="2700000" algn="tl">
                  <a:srgbClr val="C0C0C0"/>
                </a:outerShdw>
              </a:effectLst>
              <a:ea typeface="楷体_GB2312" pitchFamily="49" charset="-122"/>
            </a:endParaRPr>
          </a:p>
          <a:p>
            <a:pPr>
              <a:lnSpc>
                <a:spcPct val="150000"/>
              </a:lnSpc>
              <a:spcBef>
                <a:spcPts val="1200"/>
              </a:spcBef>
            </a:pPr>
            <a:endParaRPr lang="zh-CN" altLang="en-US" sz="2800" dirty="0">
              <a:latin typeface="微软雅黑" pitchFamily="34" charset="-122"/>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95601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 </a:t>
            </a:r>
            <a:r>
              <a:rPr lang="en-US" altLang="zh-CN" dirty="0"/>
              <a:t>(Bubble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2845" y="946151"/>
            <a:ext cx="6480000" cy="1504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2845" y="2451116"/>
            <a:ext cx="6480000" cy="109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72845" y="3742316"/>
            <a:ext cx="6480000" cy="111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72845" y="4959350"/>
            <a:ext cx="6480000" cy="107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0679" y="2812619"/>
            <a:ext cx="1107996"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第一趟</a:t>
            </a:r>
          </a:p>
        </p:txBody>
      </p:sp>
    </p:spTree>
    <p:extLst>
      <p:ext uri="{BB962C8B-B14F-4D97-AF65-F5344CB8AC3E}">
        <p14:creationId xmlns:p14="http://schemas.microsoft.com/office/powerpoint/2010/main" val="93909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 </a:t>
            </a:r>
            <a:r>
              <a:rPr lang="en-US" altLang="zh-CN" dirty="0"/>
              <a:t>(Bubble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4364" y="1219200"/>
            <a:ext cx="7699502"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4611" y="2736850"/>
            <a:ext cx="6696000" cy="135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95368" y="4292600"/>
            <a:ext cx="6694487"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87201" y="3258622"/>
            <a:ext cx="1107996"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第二趟</a:t>
            </a:r>
          </a:p>
        </p:txBody>
      </p:sp>
      <p:sp>
        <p:nvSpPr>
          <p:cNvPr id="10" name="矩形 9"/>
          <p:cNvSpPr/>
          <p:nvPr/>
        </p:nvSpPr>
        <p:spPr>
          <a:xfrm>
            <a:off x="387201" y="4726135"/>
            <a:ext cx="1107996"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第三趟</a:t>
            </a:r>
          </a:p>
        </p:txBody>
      </p:sp>
    </p:spTree>
    <p:extLst>
      <p:ext uri="{BB962C8B-B14F-4D97-AF65-F5344CB8AC3E}">
        <p14:creationId xmlns:p14="http://schemas.microsoft.com/office/powerpoint/2010/main" val="288650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 </a:t>
            </a:r>
            <a:r>
              <a:rPr lang="en-US" altLang="zh-CN" dirty="0"/>
              <a:t>(Bubble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2464" y="1246194"/>
            <a:ext cx="6327775"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6751" y="3260725"/>
            <a:ext cx="6327775"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4"/>
          <p:cNvSpPr txBox="1">
            <a:spLocks noChangeArrowheads="1"/>
          </p:cNvSpPr>
          <p:nvPr/>
        </p:nvSpPr>
        <p:spPr bwMode="auto">
          <a:xfrm>
            <a:off x="628665" y="1865319"/>
            <a:ext cx="1112805" cy="461665"/>
          </a:xfrm>
          <a:prstGeom prst="rect">
            <a:avLst/>
          </a:prstGeom>
          <a:noFill/>
          <a:ln w="9525">
            <a:noFill/>
            <a:miter lim="800000"/>
            <a:headEnd/>
            <a:tailEnd/>
          </a:ln>
        </p:spPr>
        <p:txBody>
          <a:bodyPr wrap="none">
            <a:spAutoFit/>
          </a:bodyPr>
          <a:lstStyle/>
          <a:p>
            <a:pPr eaLnBrk="1" hangingPunct="1">
              <a:defRPr/>
            </a:pPr>
            <a:r>
              <a:rPr lang="zh-CN" altLang="en-US" sz="2400" b="1" dirty="0">
                <a:solidFill>
                  <a:srgbClr val="FF0000"/>
                </a:solidFill>
                <a:latin typeface="微软雅黑" pitchFamily="34" charset="-122"/>
                <a:ea typeface="微软雅黑" pitchFamily="34" charset="-122"/>
              </a:rPr>
              <a:t>第四趟</a:t>
            </a:r>
            <a:endParaRPr lang="en-US" altLang="zh-CN" sz="1400" b="1" dirty="0">
              <a:solidFill>
                <a:srgbClr val="FF0000"/>
              </a:solidFill>
              <a:latin typeface="微软雅黑" pitchFamily="34" charset="-122"/>
              <a:ea typeface="微软雅黑" pitchFamily="34" charset="-122"/>
            </a:endParaRPr>
          </a:p>
        </p:txBody>
      </p:sp>
      <p:sp>
        <p:nvSpPr>
          <p:cNvPr id="10" name="Text Box 14"/>
          <p:cNvSpPr txBox="1">
            <a:spLocks noChangeArrowheads="1"/>
          </p:cNvSpPr>
          <p:nvPr/>
        </p:nvSpPr>
        <p:spPr bwMode="auto">
          <a:xfrm>
            <a:off x="642953" y="3941117"/>
            <a:ext cx="1107996" cy="461665"/>
          </a:xfrm>
          <a:prstGeom prst="rect">
            <a:avLst/>
          </a:prstGeom>
          <a:noFill/>
          <a:ln w="9525">
            <a:noFill/>
            <a:miter lim="800000"/>
            <a:headEnd/>
            <a:tailEnd/>
          </a:ln>
        </p:spPr>
        <p:txBody>
          <a:bodyPr wrap="none">
            <a:spAutoFit/>
          </a:bodyPr>
          <a:lstStyle/>
          <a:p>
            <a:pPr eaLnBrk="1" hangingPunct="1">
              <a:defRPr/>
            </a:pPr>
            <a:r>
              <a:rPr lang="zh-CN" altLang="en-US" sz="2400" b="1" dirty="0">
                <a:solidFill>
                  <a:srgbClr val="FF0000"/>
                </a:solidFill>
                <a:latin typeface="微软雅黑" pitchFamily="34" charset="-122"/>
                <a:ea typeface="微软雅黑" pitchFamily="34" charset="-122"/>
              </a:rPr>
              <a:t>第五趟</a:t>
            </a:r>
            <a:endParaRPr lang="en-US" altLang="zh-CN" sz="1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390788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 </a:t>
            </a:r>
            <a:r>
              <a:rPr lang="en-US" altLang="zh-CN" dirty="0"/>
              <a:t>(Bubble Sort)</a:t>
            </a:r>
            <a:endParaRPr lang="zh-CN" altLang="en-US" dirty="0"/>
          </a:p>
        </p:txBody>
      </p:sp>
      <p:sp>
        <p:nvSpPr>
          <p:cNvPr id="3" name="内容占位符 2"/>
          <p:cNvSpPr>
            <a:spLocks noGrp="1"/>
          </p:cNvSpPr>
          <p:nvPr>
            <p:ph idx="1"/>
          </p:nvPr>
        </p:nvSpPr>
        <p:spPr/>
        <p:txBody>
          <a:bodyPr/>
          <a:lstStyle/>
          <a:p>
            <a:r>
              <a:rPr lang="zh-CN" altLang="en-US" dirty="0"/>
              <a:t>算法实现</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Text Box 2"/>
          <p:cNvSpPr txBox="1">
            <a:spLocks noChangeArrowheads="1"/>
          </p:cNvSpPr>
          <p:nvPr/>
        </p:nvSpPr>
        <p:spPr bwMode="auto">
          <a:xfrm>
            <a:off x="441325" y="1481137"/>
            <a:ext cx="6245225"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1pPr>
            <a:lvl2pPr marL="742950" indent="-28575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2pPr>
            <a:lvl3pPr marL="11430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3pPr>
            <a:lvl4pPr marL="16002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4pPr>
            <a:lvl5pPr marL="20574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9pPr>
          </a:lstStyle>
          <a:p>
            <a:pPr>
              <a:spcBef>
                <a:spcPts val="600"/>
              </a:spcBef>
            </a:pPr>
            <a:r>
              <a:rPr lang="en-US" altLang="zh-CN" sz="2000" dirty="0">
                <a:solidFill>
                  <a:schemeClr val="tx1"/>
                </a:solidFill>
                <a:effectLst/>
                <a:cs typeface="Times New Roman" pitchFamily="18" charset="0"/>
              </a:rPr>
              <a:t>void </a:t>
            </a:r>
            <a:r>
              <a:rPr lang="en-US" altLang="zh-CN" sz="2000" dirty="0" err="1">
                <a:solidFill>
                  <a:schemeClr val="tx1"/>
                </a:solidFill>
                <a:effectLst/>
                <a:cs typeface="Times New Roman" pitchFamily="18" charset="0"/>
              </a:rPr>
              <a:t>BubbleSort</a:t>
            </a:r>
            <a:r>
              <a:rPr lang="en-US" altLang="zh-CN" sz="2000" dirty="0">
                <a:solidFill>
                  <a:schemeClr val="tx1"/>
                </a:solidFill>
                <a:effectLst/>
                <a:cs typeface="Times New Roman" pitchFamily="18" charset="0"/>
              </a:rPr>
              <a:t>(</a:t>
            </a:r>
            <a:r>
              <a:rPr lang="en-US" altLang="zh-CN" sz="2000" dirty="0" err="1">
                <a:solidFill>
                  <a:schemeClr val="tx1"/>
                </a:solidFill>
                <a:effectLst/>
                <a:cs typeface="Times New Roman" pitchFamily="18" charset="0"/>
              </a:rPr>
              <a:t>SqList</a:t>
            </a:r>
            <a:r>
              <a:rPr lang="en-US" altLang="zh-CN" sz="2000" dirty="0">
                <a:solidFill>
                  <a:schemeClr val="tx1"/>
                </a:solidFill>
                <a:effectLst/>
                <a:cs typeface="Times New Roman" pitchFamily="18" charset="0"/>
              </a:rPr>
              <a:t> &amp;L)</a:t>
            </a:r>
          </a:p>
          <a:p>
            <a:pPr>
              <a:spcBef>
                <a:spcPts val="600"/>
              </a:spcBef>
            </a:pPr>
            <a:r>
              <a:rPr lang="en-US" altLang="zh-CN" sz="2000" dirty="0">
                <a:solidFill>
                  <a:schemeClr val="tx1"/>
                </a:solidFill>
                <a:effectLst/>
                <a:cs typeface="Times New Roman" pitchFamily="18" charset="0"/>
              </a:rPr>
              <a:t>{for (</a:t>
            </a:r>
            <a:r>
              <a:rPr lang="en-US" altLang="zh-CN" sz="2000" dirty="0" err="1">
                <a:solidFill>
                  <a:schemeClr val="tx1"/>
                </a:solidFill>
                <a:effectLst/>
                <a:cs typeface="Times New Roman" pitchFamily="18" charset="0"/>
              </a:rPr>
              <a:t>int</a:t>
            </a:r>
            <a:r>
              <a:rPr lang="en-US" altLang="zh-CN" sz="2000" dirty="0">
                <a:solidFill>
                  <a:schemeClr val="tx1"/>
                </a:solidFill>
                <a:effectLst/>
                <a:cs typeface="Times New Roman" pitchFamily="18" charset="0"/>
              </a:rPr>
              <a:t> i=L.length, change=</a:t>
            </a:r>
            <a:r>
              <a:rPr lang="en-US" altLang="zh-CN" sz="2000" dirty="0" err="1">
                <a:solidFill>
                  <a:schemeClr val="tx1"/>
                </a:solidFill>
                <a:effectLst/>
                <a:cs typeface="Times New Roman" pitchFamily="18" charset="0"/>
              </a:rPr>
              <a:t>TRUE;i</a:t>
            </a:r>
            <a:r>
              <a:rPr lang="en-US" altLang="zh-CN" sz="2000" dirty="0">
                <a:solidFill>
                  <a:schemeClr val="tx1"/>
                </a:solidFill>
                <a:effectLst/>
                <a:cs typeface="Times New Roman" pitchFamily="18" charset="0"/>
              </a:rPr>
              <a:t>&gt;1 &amp;&amp; change; --i)</a:t>
            </a:r>
          </a:p>
          <a:p>
            <a:pPr>
              <a:spcBef>
                <a:spcPts val="600"/>
              </a:spcBef>
            </a:pPr>
            <a:r>
              <a:rPr lang="en-US" altLang="zh-CN" sz="2000" dirty="0">
                <a:solidFill>
                  <a:schemeClr val="tx1"/>
                </a:solidFill>
                <a:effectLst/>
                <a:cs typeface="Times New Roman" pitchFamily="18" charset="0"/>
              </a:rPr>
              <a:t>      {	change = FALSE;</a:t>
            </a:r>
          </a:p>
          <a:p>
            <a:pPr>
              <a:spcBef>
                <a:spcPts val="600"/>
              </a:spcBef>
            </a:pPr>
            <a:r>
              <a:rPr lang="en-US" altLang="zh-CN" sz="2000" dirty="0">
                <a:solidFill>
                  <a:schemeClr val="tx1"/>
                </a:solidFill>
                <a:effectLst/>
                <a:cs typeface="Times New Roman" pitchFamily="18" charset="0"/>
              </a:rPr>
              <a:t>	for (</a:t>
            </a:r>
            <a:r>
              <a:rPr lang="en-US" altLang="zh-CN" sz="2000" dirty="0" err="1">
                <a:solidFill>
                  <a:schemeClr val="tx1"/>
                </a:solidFill>
                <a:effectLst/>
                <a:cs typeface="Times New Roman" pitchFamily="18" charset="0"/>
              </a:rPr>
              <a:t>int</a:t>
            </a:r>
            <a:r>
              <a:rPr lang="en-US" altLang="zh-CN" sz="2000" dirty="0">
                <a:solidFill>
                  <a:schemeClr val="tx1"/>
                </a:solidFill>
                <a:effectLst/>
                <a:cs typeface="Times New Roman" pitchFamily="18" charset="0"/>
              </a:rPr>
              <a:t> j=1; j&lt;i; ++j)</a:t>
            </a:r>
          </a:p>
          <a:p>
            <a:pPr>
              <a:spcBef>
                <a:spcPts val="600"/>
              </a:spcBef>
            </a:pPr>
            <a:r>
              <a:rPr lang="en-US" altLang="zh-CN" sz="2000" dirty="0">
                <a:solidFill>
                  <a:schemeClr val="tx1"/>
                </a:solidFill>
                <a:effectLst/>
                <a:cs typeface="Times New Roman" pitchFamily="18" charset="0"/>
              </a:rPr>
              <a:t>	   if (LT(</a:t>
            </a:r>
            <a:r>
              <a:rPr lang="en-US" altLang="zh-CN" sz="2000" dirty="0" err="1">
                <a:solidFill>
                  <a:schemeClr val="tx1"/>
                </a:solidFill>
                <a:effectLst/>
                <a:cs typeface="Times New Roman" pitchFamily="18" charset="0"/>
              </a:rPr>
              <a:t>L.r</a:t>
            </a:r>
            <a:r>
              <a:rPr lang="en-US" altLang="zh-CN" sz="2000" dirty="0">
                <a:solidFill>
                  <a:schemeClr val="tx1"/>
                </a:solidFill>
                <a:effectLst/>
                <a:cs typeface="Times New Roman" pitchFamily="18" charset="0"/>
              </a:rPr>
              <a:t>[j+1].</a:t>
            </a:r>
            <a:r>
              <a:rPr lang="en-US" altLang="zh-CN" sz="2000" dirty="0" err="1">
                <a:solidFill>
                  <a:schemeClr val="tx1"/>
                </a:solidFill>
                <a:effectLst/>
                <a:cs typeface="Times New Roman" pitchFamily="18" charset="0"/>
              </a:rPr>
              <a:t>key,L.r</a:t>
            </a:r>
            <a:r>
              <a:rPr lang="en-US" altLang="zh-CN" sz="2000" dirty="0">
                <a:solidFill>
                  <a:schemeClr val="tx1"/>
                </a:solidFill>
                <a:effectLst/>
                <a:cs typeface="Times New Roman" pitchFamily="18" charset="0"/>
              </a:rPr>
              <a:t>[j].key))</a:t>
            </a:r>
          </a:p>
          <a:p>
            <a:pPr>
              <a:spcBef>
                <a:spcPts val="600"/>
              </a:spcBef>
            </a:pPr>
            <a:r>
              <a:rPr lang="en-US" altLang="zh-CN" sz="2000" dirty="0">
                <a:solidFill>
                  <a:schemeClr val="tx1"/>
                </a:solidFill>
                <a:effectLst/>
                <a:cs typeface="Times New Roman" pitchFamily="18" charset="0"/>
              </a:rPr>
              <a:t>                 {       </a:t>
            </a:r>
            <a:r>
              <a:rPr lang="en-US" altLang="zh-CN" sz="2000" dirty="0" err="1">
                <a:solidFill>
                  <a:schemeClr val="tx1"/>
                </a:solidFill>
                <a:effectLst/>
                <a:cs typeface="Times New Roman" pitchFamily="18" charset="0"/>
              </a:rPr>
              <a:t>ElemType</a:t>
            </a:r>
            <a:r>
              <a:rPr lang="en-US" altLang="zh-CN" sz="2000" dirty="0">
                <a:solidFill>
                  <a:schemeClr val="tx1"/>
                </a:solidFill>
                <a:effectLst/>
                <a:cs typeface="Times New Roman" pitchFamily="18" charset="0"/>
              </a:rPr>
              <a:t> temp=</a:t>
            </a:r>
            <a:r>
              <a:rPr lang="en-US" altLang="zh-CN" sz="2000" dirty="0" err="1">
                <a:solidFill>
                  <a:schemeClr val="tx1"/>
                </a:solidFill>
                <a:effectLst/>
                <a:cs typeface="Times New Roman" pitchFamily="18" charset="0"/>
              </a:rPr>
              <a:t>L.r</a:t>
            </a:r>
            <a:r>
              <a:rPr lang="en-US" altLang="zh-CN" sz="2000" dirty="0">
                <a:solidFill>
                  <a:schemeClr val="tx1"/>
                </a:solidFill>
                <a:effectLst/>
                <a:cs typeface="Times New Roman" pitchFamily="18" charset="0"/>
              </a:rPr>
              <a:t>[j];</a:t>
            </a:r>
          </a:p>
          <a:p>
            <a:pPr>
              <a:spcBef>
                <a:spcPts val="600"/>
              </a:spcBef>
            </a:pPr>
            <a:r>
              <a:rPr lang="en-US" altLang="zh-CN" sz="2000" dirty="0">
                <a:solidFill>
                  <a:schemeClr val="tx1"/>
                </a:solidFill>
                <a:effectLst/>
                <a:cs typeface="Times New Roman" pitchFamily="18" charset="0"/>
              </a:rPr>
              <a:t>	            </a:t>
            </a:r>
            <a:r>
              <a:rPr lang="en-US" altLang="zh-CN" sz="2000" dirty="0" err="1">
                <a:solidFill>
                  <a:schemeClr val="tx1"/>
                </a:solidFill>
                <a:effectLst/>
                <a:cs typeface="Times New Roman" pitchFamily="18" charset="0"/>
              </a:rPr>
              <a:t>L.r</a:t>
            </a:r>
            <a:r>
              <a:rPr lang="en-US" altLang="zh-CN" sz="2000" dirty="0">
                <a:solidFill>
                  <a:schemeClr val="tx1"/>
                </a:solidFill>
                <a:effectLst/>
                <a:cs typeface="Times New Roman" pitchFamily="18" charset="0"/>
              </a:rPr>
              <a:t>[j]=</a:t>
            </a:r>
            <a:r>
              <a:rPr lang="en-US" altLang="zh-CN" sz="2000" dirty="0" err="1">
                <a:solidFill>
                  <a:schemeClr val="tx1"/>
                </a:solidFill>
                <a:effectLst/>
                <a:cs typeface="Times New Roman" pitchFamily="18" charset="0"/>
              </a:rPr>
              <a:t>L.r</a:t>
            </a:r>
            <a:r>
              <a:rPr lang="en-US" altLang="zh-CN" sz="2000" dirty="0">
                <a:solidFill>
                  <a:schemeClr val="tx1"/>
                </a:solidFill>
                <a:effectLst/>
                <a:cs typeface="Times New Roman" pitchFamily="18" charset="0"/>
              </a:rPr>
              <a:t>[j+1];</a:t>
            </a:r>
          </a:p>
          <a:p>
            <a:pPr>
              <a:spcBef>
                <a:spcPts val="600"/>
              </a:spcBef>
            </a:pPr>
            <a:r>
              <a:rPr lang="en-US" altLang="zh-CN" sz="2000" dirty="0">
                <a:solidFill>
                  <a:schemeClr val="tx1"/>
                </a:solidFill>
                <a:effectLst/>
                <a:cs typeface="Times New Roman" pitchFamily="18" charset="0"/>
              </a:rPr>
              <a:t>	            </a:t>
            </a:r>
            <a:r>
              <a:rPr lang="en-US" altLang="zh-CN" sz="2000" dirty="0" err="1">
                <a:solidFill>
                  <a:schemeClr val="tx1"/>
                </a:solidFill>
                <a:effectLst/>
                <a:cs typeface="Times New Roman" pitchFamily="18" charset="0"/>
              </a:rPr>
              <a:t>L.r</a:t>
            </a:r>
            <a:r>
              <a:rPr lang="en-US" altLang="zh-CN" sz="2000" dirty="0">
                <a:solidFill>
                  <a:schemeClr val="tx1"/>
                </a:solidFill>
                <a:effectLst/>
                <a:cs typeface="Times New Roman" pitchFamily="18" charset="0"/>
              </a:rPr>
              <a:t>[j+1]=temp;</a:t>
            </a:r>
          </a:p>
          <a:p>
            <a:pPr>
              <a:spcBef>
                <a:spcPts val="600"/>
              </a:spcBef>
            </a:pPr>
            <a:r>
              <a:rPr lang="en-US" altLang="zh-CN" sz="2000" dirty="0">
                <a:solidFill>
                  <a:schemeClr val="tx1"/>
                </a:solidFill>
                <a:effectLst/>
                <a:cs typeface="Times New Roman" pitchFamily="18" charset="0"/>
              </a:rPr>
              <a:t>	            change = TRUE;</a:t>
            </a:r>
          </a:p>
          <a:p>
            <a:pPr>
              <a:spcBef>
                <a:spcPts val="600"/>
              </a:spcBef>
            </a:pPr>
            <a:r>
              <a:rPr lang="en-US" altLang="zh-CN" sz="2000" dirty="0">
                <a:solidFill>
                  <a:schemeClr val="tx1"/>
                </a:solidFill>
                <a:effectLst/>
                <a:cs typeface="Times New Roman" pitchFamily="18" charset="0"/>
              </a:rPr>
              <a:t>	    }</a:t>
            </a:r>
          </a:p>
          <a:p>
            <a:pPr>
              <a:spcBef>
                <a:spcPts val="600"/>
              </a:spcBef>
            </a:pPr>
            <a:r>
              <a:rPr lang="en-US" altLang="zh-CN" sz="2000" dirty="0">
                <a:solidFill>
                  <a:schemeClr val="tx1"/>
                </a:solidFill>
                <a:effectLst/>
                <a:cs typeface="Times New Roman" pitchFamily="18" charset="0"/>
              </a:rPr>
              <a:t>      }</a:t>
            </a:r>
          </a:p>
          <a:p>
            <a:pPr>
              <a:spcBef>
                <a:spcPts val="600"/>
              </a:spcBef>
            </a:pPr>
            <a:r>
              <a:rPr lang="en-US" altLang="zh-CN" sz="2000" dirty="0">
                <a:solidFill>
                  <a:schemeClr val="tx1"/>
                </a:solidFill>
                <a:effectLst/>
                <a:cs typeface="Times New Roman" pitchFamily="18" charset="0"/>
              </a:rPr>
              <a:t>}</a:t>
            </a:r>
          </a:p>
        </p:txBody>
      </p:sp>
      <p:sp>
        <p:nvSpPr>
          <p:cNvPr id="7" name="内容占位符 2">
            <a:extLst>
              <a:ext uri="{FF2B5EF4-FFF2-40B4-BE49-F238E27FC236}">
                <a16:creationId xmlns:a16="http://schemas.microsoft.com/office/drawing/2014/main" id="{54E0BA43-3BE2-4191-B691-A1E0E75D2AEF}"/>
              </a:ext>
            </a:extLst>
          </p:cNvPr>
          <p:cNvSpPr txBox="1">
            <a:spLocks/>
          </p:cNvSpPr>
          <p:nvPr/>
        </p:nvSpPr>
        <p:spPr>
          <a:xfrm>
            <a:off x="5661660" y="3429000"/>
            <a:ext cx="3223260" cy="2567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CN" altLang="en-US" sz="1800" dirty="0"/>
              <a:t>特点</a:t>
            </a:r>
            <a:endParaRPr lang="en-US" altLang="zh-CN" sz="1800" dirty="0"/>
          </a:p>
          <a:p>
            <a:pPr marL="0" indent="0">
              <a:lnSpc>
                <a:spcPct val="105000"/>
              </a:lnSpc>
              <a:spcBef>
                <a:spcPts val="1800"/>
              </a:spcBef>
              <a:buClr>
                <a:schemeClr val="hlink"/>
              </a:buClr>
              <a:buSzPct val="50000"/>
              <a:buNone/>
              <a:defRPr/>
            </a:pPr>
            <a:r>
              <a:rPr lang="zh-CN" altLang="en-US" sz="1800" dirty="0">
                <a:latin typeface="微软雅黑" pitchFamily="34" charset="-122"/>
              </a:rPr>
              <a:t>至少比较</a:t>
            </a:r>
            <a:r>
              <a:rPr lang="en-US" altLang="zh-CN" sz="1800" dirty="0">
                <a:latin typeface="微软雅黑" pitchFamily="34" charset="-122"/>
              </a:rPr>
              <a:t>1</a:t>
            </a:r>
            <a:r>
              <a:rPr lang="zh-CN" altLang="en-US" sz="1800" dirty="0">
                <a:latin typeface="微软雅黑" pitchFamily="34" charset="-122"/>
              </a:rPr>
              <a:t>次，至多比较</a:t>
            </a:r>
            <a:r>
              <a:rPr lang="en-US" altLang="zh-CN" sz="1800" i="1" dirty="0">
                <a:latin typeface="微软雅黑" pitchFamily="34" charset="-122"/>
                <a:cs typeface="Times New Roman" pitchFamily="18" charset="0"/>
              </a:rPr>
              <a:t>n</a:t>
            </a:r>
            <a:r>
              <a:rPr lang="en-US" altLang="zh-CN" sz="1800" dirty="0">
                <a:latin typeface="微软雅黑" pitchFamily="34" charset="-122"/>
              </a:rPr>
              <a:t>-1</a:t>
            </a:r>
            <a:r>
              <a:rPr lang="zh-CN" altLang="en-US" sz="1800" dirty="0">
                <a:latin typeface="微软雅黑" pitchFamily="34" charset="-122"/>
              </a:rPr>
              <a:t>次；</a:t>
            </a:r>
          </a:p>
          <a:p>
            <a:pPr marL="0" indent="0">
              <a:lnSpc>
                <a:spcPct val="105000"/>
              </a:lnSpc>
              <a:spcBef>
                <a:spcPts val="1800"/>
              </a:spcBef>
              <a:buClr>
                <a:schemeClr val="hlink"/>
              </a:buClr>
              <a:buSzPct val="50000"/>
              <a:buNone/>
              <a:defRPr/>
            </a:pPr>
            <a:r>
              <a:rPr lang="zh-CN" altLang="en-US" sz="1800" dirty="0">
                <a:latin typeface="微软雅黑" pitchFamily="34" charset="-122"/>
              </a:rPr>
              <a:t>一次确定位置；</a:t>
            </a:r>
          </a:p>
          <a:p>
            <a:pPr marL="0" indent="0">
              <a:lnSpc>
                <a:spcPct val="105000"/>
              </a:lnSpc>
              <a:spcBef>
                <a:spcPts val="1800"/>
              </a:spcBef>
              <a:buClr>
                <a:schemeClr val="hlink"/>
              </a:buClr>
              <a:buSzPct val="50000"/>
              <a:buNone/>
              <a:defRPr/>
            </a:pPr>
            <a:r>
              <a:rPr lang="zh-CN" altLang="en-US" sz="1800" dirty="0">
                <a:latin typeface="微软雅黑" pitchFamily="34" charset="-122"/>
              </a:rPr>
              <a:t>可实现部分排序</a:t>
            </a:r>
          </a:p>
          <a:p>
            <a:pPr marL="0" indent="0">
              <a:lnSpc>
                <a:spcPct val="105000"/>
              </a:lnSpc>
              <a:spcBef>
                <a:spcPts val="1800"/>
              </a:spcBef>
              <a:buClr>
                <a:schemeClr val="hlink"/>
              </a:buClr>
              <a:buSzPct val="50000"/>
              <a:buNone/>
              <a:defRPr/>
            </a:pPr>
            <a:r>
              <a:rPr lang="zh-CN" altLang="en-US" sz="1800" dirty="0">
                <a:latin typeface="微软雅黑" pitchFamily="34" charset="-122"/>
              </a:rPr>
              <a:t>稳定排序</a:t>
            </a:r>
          </a:p>
          <a:p>
            <a:endParaRPr lang="en-US" altLang="zh-CN" sz="1800" dirty="0"/>
          </a:p>
        </p:txBody>
      </p:sp>
    </p:spTree>
    <p:extLst>
      <p:ext uri="{BB962C8B-B14F-4D97-AF65-F5344CB8AC3E}">
        <p14:creationId xmlns:p14="http://schemas.microsoft.com/office/powerpoint/2010/main" val="104172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排序的基本概念</a:t>
            </a:r>
          </a:p>
        </p:txBody>
      </p:sp>
      <p:sp>
        <p:nvSpPr>
          <p:cNvPr id="3" name="内容占位符 2"/>
          <p:cNvSpPr>
            <a:spLocks noGrp="1"/>
          </p:cNvSpPr>
          <p:nvPr>
            <p:ph idx="1"/>
          </p:nvPr>
        </p:nvSpPr>
        <p:spPr>
          <a:xfrm>
            <a:off x="432000" y="976838"/>
            <a:ext cx="8452920" cy="5063602"/>
          </a:xfrm>
        </p:spPr>
        <p:txBody>
          <a:bodyPr>
            <a:normAutofit/>
          </a:bodyPr>
          <a:lstStyle/>
          <a:p>
            <a:pPr>
              <a:lnSpc>
                <a:spcPct val="150000"/>
              </a:lnSpc>
              <a:spcBef>
                <a:spcPts val="1800"/>
              </a:spcBef>
              <a:spcAft>
                <a:spcPct val="10000"/>
              </a:spcAft>
            </a:pPr>
            <a:r>
              <a:rPr lang="zh-CN" altLang="en-US" sz="1600" b="1" dirty="0">
                <a:latin typeface="Times New Roman" pitchFamily="18" charset="0"/>
                <a:cs typeface="Times New Roman" pitchFamily="18" charset="0"/>
              </a:rPr>
              <a:t>排序</a:t>
            </a:r>
            <a:r>
              <a:rPr lang="en-US" altLang="zh-CN" sz="1600" b="1" dirty="0">
                <a:latin typeface="Times New Roman" pitchFamily="18" charset="0"/>
                <a:cs typeface="Times New Roman" pitchFamily="18" charset="0"/>
              </a:rPr>
              <a:t>(Sorting) </a:t>
            </a:r>
            <a:r>
              <a:rPr lang="zh-CN" altLang="en-US" sz="1600" b="1" dirty="0">
                <a:latin typeface="Times New Roman" pitchFamily="18" charset="0"/>
                <a:cs typeface="Times New Roman" pitchFamily="18" charset="0"/>
              </a:rPr>
              <a:t>：</a:t>
            </a:r>
            <a:r>
              <a:rPr lang="zh-CN" altLang="en-US" sz="1600" dirty="0">
                <a:latin typeface="Times New Roman" pitchFamily="18" charset="0"/>
                <a:cs typeface="Times New Roman" pitchFamily="18" charset="0"/>
              </a:rPr>
              <a:t>是将一批</a:t>
            </a:r>
            <a:r>
              <a:rPr lang="en-US" altLang="zh-CN" sz="1600" dirty="0">
                <a:latin typeface="Times New Roman" pitchFamily="18" charset="0"/>
                <a:cs typeface="Times New Roman" pitchFamily="18" charset="0"/>
              </a:rPr>
              <a:t>(</a:t>
            </a:r>
            <a:r>
              <a:rPr lang="zh-CN" altLang="en-US" sz="1600" dirty="0">
                <a:latin typeface="Times New Roman" pitchFamily="18" charset="0"/>
                <a:cs typeface="Times New Roman" pitchFamily="18" charset="0"/>
              </a:rPr>
              <a:t>组</a:t>
            </a:r>
            <a:r>
              <a:rPr lang="en-US" altLang="zh-CN" sz="1600" dirty="0">
                <a:latin typeface="Times New Roman" pitchFamily="18" charset="0"/>
                <a:cs typeface="Times New Roman" pitchFamily="18" charset="0"/>
              </a:rPr>
              <a:t>)</a:t>
            </a:r>
            <a:r>
              <a:rPr lang="zh-CN" altLang="en-US" sz="1600" dirty="0">
                <a:latin typeface="Times New Roman" pitchFamily="18" charset="0"/>
                <a:cs typeface="Times New Roman" pitchFamily="18" charset="0"/>
              </a:rPr>
              <a:t>任意次序的记录重新排列成</a:t>
            </a:r>
            <a:r>
              <a:rPr lang="zh-CN" altLang="en-US" sz="1600" b="1" dirty="0">
                <a:solidFill>
                  <a:srgbClr val="FF0000"/>
                </a:solidFill>
                <a:latin typeface="Times New Roman" pitchFamily="18" charset="0"/>
                <a:cs typeface="Times New Roman" pitchFamily="18" charset="0"/>
              </a:rPr>
              <a:t>按关键字有序</a:t>
            </a:r>
            <a:r>
              <a:rPr lang="zh-CN" altLang="en-US" sz="1600" dirty="0">
                <a:latin typeface="Times New Roman" pitchFamily="18" charset="0"/>
                <a:cs typeface="Times New Roman" pitchFamily="18" charset="0"/>
              </a:rPr>
              <a:t>的记录序列的过程。</a:t>
            </a:r>
            <a:endParaRPr lang="en-US" altLang="zh-CN" sz="1600" dirty="0">
              <a:latin typeface="Times New Roman" pitchFamily="18" charset="0"/>
              <a:cs typeface="Times New Roman" pitchFamily="18" charset="0"/>
            </a:endParaRPr>
          </a:p>
          <a:p>
            <a:pPr lvl="1">
              <a:lnSpc>
                <a:spcPct val="150000"/>
              </a:lnSpc>
              <a:spcBef>
                <a:spcPts val="1800"/>
              </a:spcBef>
              <a:spcAft>
                <a:spcPct val="10000"/>
              </a:spcAft>
            </a:pPr>
            <a:r>
              <a:rPr lang="zh-CN" altLang="en-US" sz="1400" dirty="0">
                <a:latin typeface="Times New Roman" pitchFamily="18" charset="0"/>
                <a:cs typeface="Times New Roman" pitchFamily="18" charset="0"/>
              </a:rPr>
              <a:t>定义为：给定一组记录序列：</a:t>
            </a:r>
            <a:r>
              <a:rPr lang="en-US" altLang="zh-CN" sz="1400" dirty="0">
                <a:latin typeface="Times New Roman" pitchFamily="18" charset="0"/>
                <a:cs typeface="Times New Roman" pitchFamily="18" charset="0"/>
              </a:rPr>
              <a:t>{R</a:t>
            </a:r>
            <a:r>
              <a:rPr lang="en-US" altLang="zh-CN" sz="1400" baseline="-20000" dirty="0">
                <a:latin typeface="Times New Roman" pitchFamily="18" charset="0"/>
                <a:cs typeface="Times New Roman" pitchFamily="18" charset="0"/>
              </a:rPr>
              <a:t>1</a:t>
            </a:r>
            <a:r>
              <a:rPr lang="en-US" altLang="zh-CN" sz="1400" dirty="0">
                <a:latin typeface="Times New Roman" pitchFamily="18" charset="0"/>
                <a:cs typeface="Times New Roman" pitchFamily="18" charset="0"/>
              </a:rPr>
              <a:t> , R</a:t>
            </a:r>
            <a:r>
              <a:rPr lang="en-US" altLang="zh-CN" sz="1400" baseline="-20000" dirty="0">
                <a:latin typeface="Times New Roman" pitchFamily="18" charset="0"/>
                <a:cs typeface="Times New Roman" pitchFamily="18" charset="0"/>
              </a:rPr>
              <a:t>2 </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R</a:t>
            </a:r>
            <a:r>
              <a:rPr lang="en-US" altLang="zh-CN" sz="1400" baseline="-20000" dirty="0" err="1">
                <a:latin typeface="Times New Roman" pitchFamily="18" charset="0"/>
                <a:cs typeface="Times New Roman" pitchFamily="18" charset="0"/>
              </a:rPr>
              <a:t>n</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，其相应的关键字序列是</a:t>
            </a:r>
            <a:r>
              <a:rPr lang="en-US" altLang="zh-CN" sz="1400" dirty="0">
                <a:latin typeface="Times New Roman" pitchFamily="18" charset="0"/>
                <a:cs typeface="Times New Roman" pitchFamily="18" charset="0"/>
              </a:rPr>
              <a:t>{K</a:t>
            </a:r>
            <a:r>
              <a:rPr lang="en-US" altLang="zh-CN" sz="1400" baseline="-20000" dirty="0">
                <a:latin typeface="Times New Roman" pitchFamily="18" charset="0"/>
                <a:cs typeface="Times New Roman" pitchFamily="18" charset="0"/>
              </a:rPr>
              <a:t>1</a:t>
            </a:r>
            <a:r>
              <a:rPr lang="en-US" altLang="zh-CN" sz="1400" dirty="0">
                <a:latin typeface="Times New Roman" pitchFamily="18" charset="0"/>
                <a:cs typeface="Times New Roman" pitchFamily="18" charset="0"/>
              </a:rPr>
              <a:t> , K</a:t>
            </a:r>
            <a:r>
              <a:rPr lang="en-US" altLang="zh-CN" sz="1400" baseline="-20000" dirty="0">
                <a:latin typeface="Times New Roman" pitchFamily="18" charset="0"/>
                <a:cs typeface="Times New Roman" pitchFamily="18" charset="0"/>
              </a:rPr>
              <a:t>2 </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K</a:t>
            </a:r>
            <a:r>
              <a:rPr lang="en-US" altLang="zh-CN" sz="1400" baseline="-20000" dirty="0" err="1">
                <a:latin typeface="Times New Roman" pitchFamily="18" charset="0"/>
                <a:cs typeface="Times New Roman" pitchFamily="18" charset="0"/>
              </a:rPr>
              <a:t>n</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。确定</a:t>
            </a:r>
            <a:r>
              <a:rPr lang="en-US" altLang="zh-CN" sz="1400" dirty="0">
                <a:latin typeface="Times New Roman" pitchFamily="18" charset="0"/>
                <a:cs typeface="Times New Roman" pitchFamily="18" charset="0"/>
              </a:rPr>
              <a:t>1, 2, … n</a:t>
            </a:r>
            <a:r>
              <a:rPr lang="zh-CN" altLang="en-US" sz="1400" dirty="0">
                <a:latin typeface="Times New Roman" pitchFamily="18" charset="0"/>
                <a:cs typeface="Times New Roman" pitchFamily="18" charset="0"/>
              </a:rPr>
              <a:t>的一个排列</a:t>
            </a:r>
            <a:r>
              <a:rPr lang="en-US" altLang="zh-CN" sz="1400" dirty="0">
                <a:latin typeface="Times New Roman" pitchFamily="18" charset="0"/>
                <a:cs typeface="Times New Roman" pitchFamily="18" charset="0"/>
              </a:rPr>
              <a:t>p</a:t>
            </a:r>
            <a:r>
              <a:rPr lang="en-US" altLang="zh-CN" sz="1400" baseline="-20000" dirty="0">
                <a:latin typeface="Times New Roman" pitchFamily="18" charset="0"/>
                <a:cs typeface="Times New Roman" pitchFamily="18" charset="0"/>
              </a:rPr>
              <a:t>1</a:t>
            </a:r>
            <a:r>
              <a:rPr lang="en-US" altLang="zh-CN" sz="1400" dirty="0">
                <a:latin typeface="Times New Roman" pitchFamily="18" charset="0"/>
                <a:cs typeface="Times New Roman" pitchFamily="18" charset="0"/>
              </a:rPr>
              <a:t> , p</a:t>
            </a:r>
            <a:r>
              <a:rPr lang="en-US" altLang="zh-CN" sz="1400" baseline="-20000" dirty="0">
                <a:latin typeface="Times New Roman" pitchFamily="18" charset="0"/>
                <a:cs typeface="Times New Roman" pitchFamily="18" charset="0"/>
              </a:rPr>
              <a:t>2 </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p</a:t>
            </a:r>
            <a:r>
              <a:rPr lang="en-US" altLang="zh-CN" sz="1400" baseline="-20000" dirty="0" err="1">
                <a:latin typeface="Times New Roman" pitchFamily="18" charset="0"/>
                <a:cs typeface="Times New Roman" pitchFamily="18" charset="0"/>
              </a:rPr>
              <a:t>n</a:t>
            </a:r>
            <a:r>
              <a:rPr lang="zh-CN" altLang="en-US" sz="1400" dirty="0">
                <a:latin typeface="Times New Roman" pitchFamily="18" charset="0"/>
                <a:cs typeface="Times New Roman" pitchFamily="18" charset="0"/>
              </a:rPr>
              <a:t>，使其相应的关键字满足如下非递减</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或非递增</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关系： </a:t>
            </a:r>
            <a:r>
              <a:rPr lang="en-US" altLang="zh-CN" sz="1400" dirty="0">
                <a:latin typeface="Times New Roman" pitchFamily="18" charset="0"/>
                <a:cs typeface="Times New Roman" pitchFamily="18" charset="0"/>
              </a:rPr>
              <a:t>K</a:t>
            </a:r>
            <a:r>
              <a:rPr lang="en-US" altLang="zh-CN" sz="1400" baseline="-8000" dirty="0">
                <a:latin typeface="Times New Roman" pitchFamily="18" charset="0"/>
                <a:cs typeface="Times New Roman" pitchFamily="18" charset="0"/>
              </a:rPr>
              <a:t>p</a:t>
            </a:r>
            <a:r>
              <a:rPr lang="en-US" altLang="zh-CN" sz="1400" baseline="-26000" dirty="0">
                <a:latin typeface="Times New Roman" pitchFamily="18" charset="0"/>
                <a:cs typeface="Times New Roman" pitchFamily="18" charset="0"/>
              </a:rPr>
              <a:t>1</a:t>
            </a:r>
            <a:r>
              <a:rPr lang="en-US" altLang="zh-CN" sz="1400" dirty="0">
                <a:latin typeface="Times New Roman" pitchFamily="18" charset="0"/>
                <a:cs typeface="Times New Roman" pitchFamily="18" charset="0"/>
              </a:rPr>
              <a:t>≤K</a:t>
            </a:r>
            <a:r>
              <a:rPr lang="en-US" altLang="zh-CN" sz="1400" baseline="-8000" dirty="0">
                <a:latin typeface="Times New Roman" pitchFamily="18" charset="0"/>
                <a:cs typeface="Times New Roman" pitchFamily="18" charset="0"/>
              </a:rPr>
              <a:t>p</a:t>
            </a:r>
            <a:r>
              <a:rPr lang="en-US" altLang="zh-CN" sz="1400" baseline="-26000" dirty="0">
                <a:latin typeface="Times New Roman" pitchFamily="18" charset="0"/>
                <a:cs typeface="Times New Roman" pitchFamily="18" charset="0"/>
              </a:rPr>
              <a:t>2 </a:t>
            </a:r>
            <a:r>
              <a:rPr lang="en-US" altLang="zh-CN" sz="1400" dirty="0">
                <a:latin typeface="Times New Roman" pitchFamily="18" charset="0"/>
                <a:cs typeface="Times New Roman" pitchFamily="18" charset="0"/>
              </a:rPr>
              <a:t>≤…≤</a:t>
            </a:r>
            <a:r>
              <a:rPr lang="en-US" altLang="zh-CN" sz="1400" dirty="0" err="1">
                <a:latin typeface="Times New Roman" pitchFamily="18" charset="0"/>
                <a:cs typeface="Times New Roman" pitchFamily="18" charset="0"/>
              </a:rPr>
              <a:t>K</a:t>
            </a:r>
            <a:r>
              <a:rPr lang="en-US" altLang="zh-CN" sz="1400" baseline="-8000" dirty="0" err="1">
                <a:latin typeface="Times New Roman" pitchFamily="18" charset="0"/>
                <a:cs typeface="Times New Roman" pitchFamily="18" charset="0"/>
              </a:rPr>
              <a:t>p</a:t>
            </a:r>
            <a:r>
              <a:rPr lang="en-US" altLang="zh-CN" sz="1400" baseline="-26000" dirty="0" err="1">
                <a:latin typeface="Times New Roman" pitchFamily="18" charset="0"/>
                <a:cs typeface="Times New Roman" pitchFamily="18" charset="0"/>
              </a:rPr>
              <a:t>n</a:t>
            </a:r>
            <a:r>
              <a:rPr lang="zh-CN" altLang="en-US" sz="1400" dirty="0">
                <a:latin typeface="Times New Roman" pitchFamily="18" charset="0"/>
                <a:cs typeface="Times New Roman" pitchFamily="18" charset="0"/>
              </a:rPr>
              <a:t>的序列</a:t>
            </a:r>
            <a:r>
              <a:rPr lang="en-US" altLang="zh-CN" sz="1400" dirty="0">
                <a:latin typeface="Times New Roman" pitchFamily="18" charset="0"/>
                <a:cs typeface="Times New Roman" pitchFamily="18" charset="0"/>
              </a:rPr>
              <a:t>{K</a:t>
            </a:r>
            <a:r>
              <a:rPr lang="en-US" altLang="zh-CN" sz="1400" baseline="-8000" dirty="0">
                <a:latin typeface="Times New Roman" pitchFamily="18" charset="0"/>
                <a:cs typeface="Times New Roman" pitchFamily="18" charset="0"/>
              </a:rPr>
              <a:t>p</a:t>
            </a:r>
            <a:r>
              <a:rPr lang="en-US" altLang="zh-CN" sz="1400" baseline="-26000" dirty="0">
                <a:latin typeface="Times New Roman" pitchFamily="18" charset="0"/>
                <a:cs typeface="Times New Roman" pitchFamily="18" charset="0"/>
              </a:rPr>
              <a:t>1 </a:t>
            </a:r>
            <a:r>
              <a:rPr lang="en-US" altLang="zh-CN" sz="1400" dirty="0">
                <a:latin typeface="Times New Roman" pitchFamily="18" charset="0"/>
                <a:cs typeface="Times New Roman" pitchFamily="18" charset="0"/>
              </a:rPr>
              <a:t>,K</a:t>
            </a:r>
            <a:r>
              <a:rPr lang="en-US" altLang="zh-CN" sz="1400" baseline="-8000" dirty="0">
                <a:latin typeface="Times New Roman" pitchFamily="18" charset="0"/>
                <a:cs typeface="Times New Roman" pitchFamily="18" charset="0"/>
              </a:rPr>
              <a:t>p</a:t>
            </a:r>
            <a:r>
              <a:rPr lang="en-US" altLang="zh-CN" sz="1400" baseline="-26000" dirty="0">
                <a:latin typeface="Times New Roman" pitchFamily="18" charset="0"/>
                <a:cs typeface="Times New Roman" pitchFamily="18" charset="0"/>
              </a:rPr>
              <a:t>2 </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K</a:t>
            </a:r>
            <a:r>
              <a:rPr lang="en-US" altLang="zh-CN" sz="1400" baseline="-8000" dirty="0" err="1">
                <a:latin typeface="Times New Roman" pitchFamily="18" charset="0"/>
                <a:cs typeface="Times New Roman" pitchFamily="18" charset="0"/>
              </a:rPr>
              <a:t>p</a:t>
            </a:r>
            <a:r>
              <a:rPr lang="en-US" altLang="zh-CN" sz="1400" baseline="-26000" dirty="0" err="1">
                <a:latin typeface="Times New Roman" pitchFamily="18" charset="0"/>
                <a:cs typeface="Times New Roman" pitchFamily="18" charset="0"/>
              </a:rPr>
              <a:t>n</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nSpc>
                <a:spcPct val="150000"/>
              </a:lnSpc>
              <a:spcBef>
                <a:spcPts val="1800"/>
              </a:spcBef>
            </a:pPr>
            <a:r>
              <a:rPr lang="zh-CN" altLang="en-US" sz="1600" b="1" dirty="0">
                <a:latin typeface="Times New Roman" pitchFamily="18" charset="0"/>
                <a:cs typeface="Times New Roman" pitchFamily="18" charset="0"/>
              </a:rPr>
              <a:t>数据表</a:t>
            </a:r>
            <a:r>
              <a:rPr lang="en-US" altLang="zh-CN" sz="1600" b="1" dirty="0">
                <a:latin typeface="Times New Roman" pitchFamily="18" charset="0"/>
                <a:cs typeface="Times New Roman" pitchFamily="18" charset="0"/>
              </a:rPr>
              <a:t>(</a:t>
            </a:r>
            <a:r>
              <a:rPr lang="en-US" altLang="zh-CN" sz="1600" b="1" dirty="0" err="1">
                <a:latin typeface="Times New Roman" pitchFamily="18" charset="0"/>
                <a:cs typeface="Times New Roman" pitchFamily="18" charset="0"/>
              </a:rPr>
              <a:t>datalist</a:t>
            </a:r>
            <a:r>
              <a:rPr lang="en-US" altLang="zh-CN" sz="1600" b="1" dirty="0">
                <a:latin typeface="Times New Roman" pitchFamily="18" charset="0"/>
                <a:cs typeface="Times New Roman" pitchFamily="18" charset="0"/>
              </a:rPr>
              <a:t>)</a:t>
            </a:r>
            <a:r>
              <a:rPr lang="zh-CN" altLang="en-US" sz="1600" dirty="0">
                <a:latin typeface="Times New Roman" pitchFamily="18" charset="0"/>
                <a:cs typeface="Times New Roman" pitchFamily="18" charset="0"/>
              </a:rPr>
              <a:t>：它是待排序数据对象的有限集合。</a:t>
            </a:r>
          </a:p>
          <a:p>
            <a:pPr>
              <a:lnSpc>
                <a:spcPct val="150000"/>
              </a:lnSpc>
              <a:spcBef>
                <a:spcPts val="1800"/>
              </a:spcBef>
            </a:pPr>
            <a:r>
              <a:rPr lang="zh-CN" altLang="en-US" sz="1600" b="1" dirty="0">
                <a:latin typeface="Times New Roman" pitchFamily="18" charset="0"/>
                <a:cs typeface="Times New Roman" pitchFamily="18" charset="0"/>
              </a:rPr>
              <a:t>关键字</a:t>
            </a:r>
            <a:r>
              <a:rPr lang="en-US" altLang="zh-CN" sz="1600" b="1" dirty="0">
                <a:latin typeface="Times New Roman" pitchFamily="18" charset="0"/>
                <a:cs typeface="Times New Roman" pitchFamily="18" charset="0"/>
              </a:rPr>
              <a:t>(key)</a:t>
            </a:r>
            <a:r>
              <a:rPr lang="zh-CN" altLang="en-US" sz="1600" dirty="0">
                <a:latin typeface="Times New Roman" pitchFamily="18" charset="0"/>
                <a:cs typeface="Times New Roman" pitchFamily="18" charset="0"/>
              </a:rPr>
              <a:t>：通常数据对象有多个属性域，即多个数据成员组成，其中有一个属性域可用来区分对象，作为排序依据。该域即为关键字。每个数据表用哪个属性域作为关键字，要视具体的应用需要而定。即使是同一个表，在解决不同问题的场合也可能取不同的域做关键字。</a:t>
            </a:r>
          </a:p>
          <a:p>
            <a:pPr marL="0" indent="0">
              <a:lnSpc>
                <a:spcPct val="150000"/>
              </a:lnSpc>
              <a:buFont typeface="Wingdings" pitchFamily="2" charset="2"/>
              <a:buNone/>
            </a:pPr>
            <a:endParaRPr lang="zh-CN" altLang="en-US" sz="1600" dirty="0">
              <a:latin typeface="Times New Roman" pitchFamily="18" charset="0"/>
              <a:cs typeface="Times New Roman" pitchFamily="18" charset="0"/>
            </a:endParaRPr>
          </a:p>
          <a:p>
            <a:endParaRPr lang="zh-CN" altLang="en-US" sz="16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78930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 </a:t>
            </a:r>
            <a:r>
              <a:rPr lang="en-US" altLang="zh-CN" dirty="0"/>
              <a:t>(Bubble Sort)</a:t>
            </a:r>
            <a:endParaRPr lang="zh-CN" altLang="en-US" dirty="0"/>
          </a:p>
        </p:txBody>
      </p:sp>
      <p:sp>
        <p:nvSpPr>
          <p:cNvPr id="3" name="内容占位符 2"/>
          <p:cNvSpPr>
            <a:spLocks noGrp="1"/>
          </p:cNvSpPr>
          <p:nvPr>
            <p:ph idx="1"/>
          </p:nvPr>
        </p:nvSpPr>
        <p:spPr/>
        <p:txBody>
          <a:bodyPr/>
          <a:lstStyle/>
          <a:p>
            <a:pPr marL="342900" indent="-342900">
              <a:lnSpc>
                <a:spcPct val="150000"/>
              </a:lnSpc>
              <a:spcBef>
                <a:spcPts val="1200"/>
              </a:spcBef>
              <a:buClr>
                <a:schemeClr val="hlink"/>
              </a:buClr>
              <a:buSzPct val="50000"/>
              <a:buFont typeface="Monotype Sorts" pitchFamily="2" charset="2"/>
              <a:buChar char="n"/>
              <a:defRPr/>
            </a:pPr>
            <a:r>
              <a:rPr lang="zh-CN" altLang="en-US" sz="2200" dirty="0">
                <a:latin typeface="Times New Roman" pitchFamily="18" charset="0"/>
                <a:cs typeface="Times New Roman" pitchFamily="18" charset="0"/>
              </a:rPr>
              <a:t>在对象的初始排列已经按关键字从小到大排好序时，此算法只执行一趟冒泡，做 </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-1 </a:t>
            </a:r>
            <a:r>
              <a:rPr lang="zh-CN" altLang="en-US" sz="2200" dirty="0">
                <a:latin typeface="Times New Roman" pitchFamily="18" charset="0"/>
                <a:cs typeface="Times New Roman" pitchFamily="18" charset="0"/>
              </a:rPr>
              <a:t>次关键字比较，不移动对象。这是最好的情形。</a:t>
            </a:r>
          </a:p>
          <a:p>
            <a:pPr marL="342900" indent="-342900">
              <a:lnSpc>
                <a:spcPct val="150000"/>
              </a:lnSpc>
              <a:spcBef>
                <a:spcPts val="1200"/>
              </a:spcBef>
              <a:buClr>
                <a:schemeClr val="hlink"/>
              </a:buClr>
              <a:buSzPct val="50000"/>
              <a:buFont typeface="Monotype Sorts" pitchFamily="2" charset="2"/>
              <a:buChar char="n"/>
              <a:defRPr/>
            </a:pPr>
            <a:r>
              <a:rPr lang="zh-CN" altLang="en-US" sz="2200" dirty="0">
                <a:latin typeface="Times New Roman" pitchFamily="18" charset="0"/>
                <a:cs typeface="Times New Roman" pitchFamily="18" charset="0"/>
              </a:rPr>
              <a:t>最坏的情形是算法执行了</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-1</a:t>
            </a:r>
            <a:r>
              <a:rPr lang="zh-CN" altLang="en-US" sz="2200" dirty="0">
                <a:latin typeface="Times New Roman" pitchFamily="18" charset="0"/>
                <a:cs typeface="Times New Roman" pitchFamily="18" charset="0"/>
              </a:rPr>
              <a:t>趟冒泡，第 </a:t>
            </a:r>
            <a:r>
              <a:rPr lang="en-US" altLang="zh-CN" sz="2200" i="1" dirty="0">
                <a:latin typeface="Times New Roman" pitchFamily="18" charset="0"/>
                <a:cs typeface="Times New Roman" pitchFamily="18" charset="0"/>
              </a:rPr>
              <a:t>i </a:t>
            </a:r>
            <a:r>
              <a:rPr lang="zh-CN" altLang="en-US" sz="2200" dirty="0">
                <a:latin typeface="Times New Roman" pitchFamily="18" charset="0"/>
                <a:cs typeface="Times New Roman" pitchFamily="18" charset="0"/>
              </a:rPr>
              <a:t>趟 </a:t>
            </a:r>
            <a:r>
              <a:rPr lang="en-US" altLang="zh-CN" sz="2200" dirty="0">
                <a:latin typeface="Times New Roman" pitchFamily="18" charset="0"/>
                <a:cs typeface="Times New Roman" pitchFamily="18" charset="0"/>
              </a:rPr>
              <a:t>(1</a:t>
            </a:r>
            <a:r>
              <a:rPr lang="en-US" altLang="zh-CN" sz="2200" dirty="0">
                <a:latin typeface="Times New Roman" pitchFamily="18" charset="0"/>
                <a:cs typeface="Times New Roman" pitchFamily="18" charset="0"/>
                <a:sym typeface="Symbol" pitchFamily="18" charset="2"/>
              </a:rPr>
              <a:t></a:t>
            </a:r>
            <a:r>
              <a:rPr lang="en-US" altLang="zh-CN" sz="2200" dirty="0">
                <a:latin typeface="Times New Roman" pitchFamily="18" charset="0"/>
                <a:cs typeface="Times New Roman" pitchFamily="18" charset="0"/>
              </a:rPr>
              <a:t> </a:t>
            </a:r>
            <a:r>
              <a:rPr lang="en-US" altLang="zh-CN" sz="2200" i="1" dirty="0">
                <a:latin typeface="Times New Roman" pitchFamily="18" charset="0"/>
                <a:cs typeface="Times New Roman" pitchFamily="18" charset="0"/>
              </a:rPr>
              <a:t>i</a:t>
            </a:r>
            <a:r>
              <a:rPr lang="en-US" altLang="zh-CN" sz="2200" dirty="0">
                <a:latin typeface="Times New Roman" pitchFamily="18" charset="0"/>
                <a:cs typeface="Times New Roman" pitchFamily="18" charset="0"/>
                <a:sym typeface="Symbol" pitchFamily="18" charset="2"/>
              </a:rPr>
              <a:t></a:t>
            </a:r>
            <a:r>
              <a:rPr lang="en-US" altLang="zh-CN" sz="2200" dirty="0">
                <a:latin typeface="Times New Roman" pitchFamily="18" charset="0"/>
                <a:cs typeface="Times New Roman" pitchFamily="18" charset="0"/>
              </a:rPr>
              <a:t> </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做了 </a:t>
            </a:r>
            <a:r>
              <a:rPr lang="en-US" altLang="zh-CN" sz="2200" i="1" dirty="0">
                <a:latin typeface="Times New Roman" pitchFamily="18" charset="0"/>
                <a:cs typeface="Times New Roman" pitchFamily="18" charset="0"/>
              </a:rPr>
              <a:t>n- i </a:t>
            </a:r>
            <a:r>
              <a:rPr lang="zh-CN" altLang="en-US" sz="2200" dirty="0">
                <a:latin typeface="Times New Roman" pitchFamily="18" charset="0"/>
                <a:cs typeface="Times New Roman" pitchFamily="18" charset="0"/>
              </a:rPr>
              <a:t>次关键字比较，执行了</a:t>
            </a:r>
            <a:r>
              <a:rPr lang="en-US" altLang="zh-CN" sz="2200" i="1" dirty="0">
                <a:latin typeface="Times New Roman" pitchFamily="18" charset="0"/>
                <a:cs typeface="Times New Roman" pitchFamily="18" charset="0"/>
              </a:rPr>
              <a:t>n-i </a:t>
            </a:r>
            <a:r>
              <a:rPr lang="zh-CN" altLang="en-US" sz="2200" dirty="0">
                <a:latin typeface="Times New Roman" pitchFamily="18" charset="0"/>
                <a:cs typeface="Times New Roman" pitchFamily="18" charset="0"/>
              </a:rPr>
              <a:t>次对象交换。这样在最坏情形下总的</a:t>
            </a:r>
            <a:r>
              <a:rPr lang="zh-CN" altLang="en-US" sz="2200" dirty="0">
                <a:solidFill>
                  <a:srgbClr val="FF0000"/>
                </a:solidFill>
                <a:latin typeface="Times New Roman" pitchFamily="18" charset="0"/>
                <a:cs typeface="Times New Roman" pitchFamily="18" charset="0"/>
              </a:rPr>
              <a:t>关键字比较次数</a:t>
            </a:r>
            <a:r>
              <a:rPr lang="en-US" altLang="zh-CN" sz="2200" i="1" dirty="0">
                <a:solidFill>
                  <a:srgbClr val="FF0000"/>
                </a:solidFill>
                <a:latin typeface="Times New Roman" pitchFamily="18" charset="0"/>
                <a:cs typeface="Times New Roman" pitchFamily="18" charset="0"/>
              </a:rPr>
              <a:t>KCN</a:t>
            </a:r>
            <a:r>
              <a:rPr lang="zh-CN" altLang="en-US" sz="2200" dirty="0">
                <a:latin typeface="Times New Roman" pitchFamily="18" charset="0"/>
                <a:cs typeface="Times New Roman" pitchFamily="18" charset="0"/>
              </a:rPr>
              <a:t>和</a:t>
            </a:r>
            <a:r>
              <a:rPr lang="zh-CN" altLang="en-US" sz="2200" dirty="0">
                <a:solidFill>
                  <a:srgbClr val="FF0000"/>
                </a:solidFill>
                <a:latin typeface="Times New Roman" pitchFamily="18" charset="0"/>
                <a:cs typeface="Times New Roman" pitchFamily="18" charset="0"/>
              </a:rPr>
              <a:t>对象记录移动次数</a:t>
            </a:r>
            <a:r>
              <a:rPr lang="en-US" altLang="zh-CN" sz="2200" i="1" dirty="0">
                <a:solidFill>
                  <a:srgbClr val="FF0000"/>
                </a:solidFill>
                <a:latin typeface="Times New Roman" pitchFamily="18" charset="0"/>
                <a:cs typeface="Times New Roman" pitchFamily="18" charset="0"/>
              </a:rPr>
              <a:t>RMN</a:t>
            </a:r>
            <a:r>
              <a:rPr lang="zh-CN" altLang="en-US" sz="2200" dirty="0">
                <a:latin typeface="Times New Roman" pitchFamily="18" charset="0"/>
                <a:cs typeface="Times New Roman" pitchFamily="18" charset="0"/>
              </a:rPr>
              <a:t>为：</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998053636"/>
              </p:ext>
            </p:extLst>
          </p:nvPr>
        </p:nvGraphicFramePr>
        <p:xfrm>
          <a:off x="2178844" y="4286263"/>
          <a:ext cx="4786312" cy="1930400"/>
        </p:xfrm>
        <a:graphic>
          <a:graphicData uri="http://schemas.openxmlformats.org/presentationml/2006/ole">
            <mc:AlternateContent xmlns:mc="http://schemas.openxmlformats.org/markup-compatibility/2006">
              <mc:Choice xmlns:v="urn:schemas-microsoft-com:vml" Requires="v">
                <p:oleObj name="公式" r:id="rId2" imgW="1955800" imgH="889000" progId="Equation.3">
                  <p:embed/>
                </p:oleObj>
              </mc:Choice>
              <mc:Fallback>
                <p:oleObj name="公式" r:id="rId2" imgW="1955800" imgH="8890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844" y="4286263"/>
                        <a:ext cx="4786312"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998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84A87-243F-4C01-A388-8145E9CEE8C8}"/>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6428317F-830B-4381-A5C3-EC854418FAE9}"/>
              </a:ext>
            </a:extLst>
          </p:cNvPr>
          <p:cNvSpPr>
            <a:spLocks noGrp="1"/>
          </p:cNvSpPr>
          <p:nvPr>
            <p:ph idx="1"/>
          </p:nvPr>
        </p:nvSpPr>
        <p:spPr/>
        <p:txBody>
          <a:bodyPr>
            <a:normAutofit/>
          </a:bodyPr>
          <a:lstStyle/>
          <a:p>
            <a:pPr>
              <a:lnSpc>
                <a:spcPct val="150000"/>
              </a:lnSpc>
              <a:spcBef>
                <a:spcPts val="600"/>
              </a:spcBef>
            </a:pPr>
            <a:r>
              <a:rPr lang="zh-CN" altLang="en-US" sz="2000" dirty="0"/>
              <a:t>双向冒泡排序（鸡尾酒混合排序）。编写一个双向冒泡排序的算法，即相邻两边向相反方向冒泡。</a:t>
            </a:r>
          </a:p>
        </p:txBody>
      </p:sp>
      <p:sp>
        <p:nvSpPr>
          <p:cNvPr id="4" name="灯片编号占位符 3">
            <a:extLst>
              <a:ext uri="{FF2B5EF4-FFF2-40B4-BE49-F238E27FC236}">
                <a16:creationId xmlns:a16="http://schemas.microsoft.com/office/drawing/2014/main" id="{93BC946B-16FB-436E-847B-3CC3A3E61B90}"/>
              </a:ext>
            </a:extLst>
          </p:cNvPr>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
        <p:nvSpPr>
          <p:cNvPr id="5" name="页脚占位符 4">
            <a:extLst>
              <a:ext uri="{FF2B5EF4-FFF2-40B4-BE49-F238E27FC236}">
                <a16:creationId xmlns:a16="http://schemas.microsoft.com/office/drawing/2014/main" id="{4820AE88-CE92-49CE-BC81-6C83085D280C}"/>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a:extLst>
              <a:ext uri="{FF2B5EF4-FFF2-40B4-BE49-F238E27FC236}">
                <a16:creationId xmlns:a16="http://schemas.microsoft.com/office/drawing/2014/main" id="{FF16E44A-80EC-44C9-B55C-A7EB3D970741}"/>
              </a:ext>
            </a:extLst>
          </p:cNvPr>
          <p:cNvPicPr/>
          <p:nvPr/>
        </p:nvPicPr>
        <p:blipFill>
          <a:blip r:embed="rId3">
            <a:grayscl/>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169688" y="2135147"/>
            <a:ext cx="7542311" cy="3806132"/>
          </a:xfrm>
          <a:prstGeom prst="rect">
            <a:avLst/>
          </a:prstGeom>
        </p:spPr>
      </p:pic>
    </p:spTree>
    <p:extLst>
      <p:ext uri="{BB962C8B-B14F-4D97-AF65-F5344CB8AC3E}">
        <p14:creationId xmlns:p14="http://schemas.microsoft.com/office/powerpoint/2010/main" val="1949819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a:t>
            </a:r>
            <a:r>
              <a:rPr lang="zh-CN" altLang="en-US" b="1" dirty="0">
                <a:solidFill>
                  <a:srgbClr val="FF0000"/>
                </a:solidFill>
                <a:latin typeface="微软雅黑" pitchFamily="34" charset="-122"/>
              </a:rPr>
              <a:t>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6050753" y="1764506"/>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168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normAutofit fontScale="92500"/>
          </a:bodyPr>
          <a:lstStyle/>
          <a:p>
            <a:pPr>
              <a:lnSpc>
                <a:spcPct val="150000"/>
              </a:lnSpc>
              <a:spcBef>
                <a:spcPts val="1200"/>
              </a:spcBef>
              <a:defRPr/>
            </a:pPr>
            <a:r>
              <a:rPr lang="zh-CN" altLang="en-US" sz="2200" dirty="0">
                <a:latin typeface="微软雅黑" pitchFamily="34" charset="-122"/>
              </a:rPr>
              <a:t>快速排序方法的基本思想是任取待排序对象序列中的某个对象 </a:t>
            </a:r>
            <a:r>
              <a:rPr lang="en-US" altLang="zh-CN" sz="2200" dirty="0">
                <a:latin typeface="微软雅黑" pitchFamily="34" charset="-122"/>
              </a:rPr>
              <a:t>(</a:t>
            </a:r>
            <a:r>
              <a:rPr lang="zh-CN" altLang="en-US" sz="2200" dirty="0">
                <a:latin typeface="微软雅黑" pitchFamily="34" charset="-122"/>
              </a:rPr>
              <a:t>例如取第一个对象</a:t>
            </a:r>
            <a:r>
              <a:rPr lang="en-US" altLang="zh-CN" sz="2200" dirty="0">
                <a:latin typeface="微软雅黑" pitchFamily="34" charset="-122"/>
              </a:rPr>
              <a:t>) </a:t>
            </a:r>
            <a:r>
              <a:rPr lang="zh-CN" altLang="en-US" sz="2200" dirty="0">
                <a:latin typeface="微软雅黑" pitchFamily="34" charset="-122"/>
              </a:rPr>
              <a:t>作为</a:t>
            </a:r>
            <a:r>
              <a:rPr lang="zh-CN" altLang="en-US" sz="2200" b="1" dirty="0">
                <a:solidFill>
                  <a:srgbClr val="FF0000"/>
                </a:solidFill>
                <a:latin typeface="微软雅黑" pitchFamily="34" charset="-122"/>
              </a:rPr>
              <a:t>枢轴</a:t>
            </a:r>
            <a:r>
              <a:rPr lang="en-US" altLang="zh-CN" sz="2200" b="1" dirty="0">
                <a:solidFill>
                  <a:srgbClr val="FF0000"/>
                </a:solidFill>
                <a:latin typeface="微软雅黑" pitchFamily="34" charset="-122"/>
              </a:rPr>
              <a:t>(pivot)</a:t>
            </a:r>
            <a:r>
              <a:rPr lang="zh-CN" altLang="en-US" sz="2200" dirty="0">
                <a:latin typeface="微软雅黑" pitchFamily="34" charset="-122"/>
              </a:rPr>
              <a:t>，按照该对象的关键字大小，将整个对象序列划分为左右两个子序列：</a:t>
            </a:r>
          </a:p>
          <a:p>
            <a:pPr lvl="1">
              <a:lnSpc>
                <a:spcPct val="150000"/>
              </a:lnSpc>
              <a:spcBef>
                <a:spcPts val="1200"/>
              </a:spcBef>
              <a:defRPr/>
            </a:pPr>
            <a:r>
              <a:rPr lang="zh-CN" altLang="en-US" sz="2200" dirty="0">
                <a:latin typeface="微软雅黑" pitchFamily="34" charset="-122"/>
              </a:rPr>
              <a:t> 左侧子序列中所有对象的关键字都小于或等于枢轴对象的关键字</a:t>
            </a:r>
          </a:p>
          <a:p>
            <a:pPr lvl="1">
              <a:lnSpc>
                <a:spcPct val="150000"/>
              </a:lnSpc>
              <a:spcBef>
                <a:spcPts val="1200"/>
              </a:spcBef>
              <a:defRPr/>
            </a:pPr>
            <a:r>
              <a:rPr lang="zh-CN" altLang="en-US" sz="2200" dirty="0">
                <a:latin typeface="微软雅黑" pitchFamily="34" charset="-122"/>
              </a:rPr>
              <a:t> 右侧子序列中所有对象的关键字都大于枢轴对象的关键字</a:t>
            </a:r>
          </a:p>
          <a:p>
            <a:pPr>
              <a:lnSpc>
                <a:spcPct val="150000"/>
              </a:lnSpc>
              <a:spcBef>
                <a:spcPts val="1200"/>
              </a:spcBef>
              <a:defRPr/>
            </a:pPr>
            <a:r>
              <a:rPr lang="zh-CN" altLang="en-US" sz="2200" dirty="0">
                <a:latin typeface="微软雅黑" pitchFamily="34" charset="-122"/>
              </a:rPr>
              <a:t>枢轴对象则排在这两个子序列中间 </a:t>
            </a:r>
            <a:r>
              <a:rPr lang="en-US" altLang="zh-CN" sz="2200" dirty="0">
                <a:latin typeface="微软雅黑" pitchFamily="34" charset="-122"/>
              </a:rPr>
              <a:t>(</a:t>
            </a:r>
            <a:r>
              <a:rPr lang="zh-CN" altLang="en-US" sz="2200" dirty="0">
                <a:latin typeface="微软雅黑" pitchFamily="34" charset="-122"/>
              </a:rPr>
              <a:t>这也是该对象最终应安放的位置</a:t>
            </a:r>
            <a:r>
              <a:rPr lang="en-US" altLang="zh-CN" sz="2200" dirty="0">
                <a:latin typeface="微软雅黑" pitchFamily="34" charset="-122"/>
              </a:rPr>
              <a:t>)</a:t>
            </a:r>
            <a:r>
              <a:rPr lang="zh-CN" altLang="en-US" sz="2200" dirty="0">
                <a:latin typeface="微软雅黑" pitchFamily="34" charset="-122"/>
              </a:rPr>
              <a:t>。</a:t>
            </a:r>
            <a:endParaRPr lang="en-US" altLang="zh-CN" sz="2200" dirty="0">
              <a:latin typeface="微软雅黑" pitchFamily="34" charset="-122"/>
            </a:endParaRPr>
          </a:p>
          <a:p>
            <a:pPr>
              <a:lnSpc>
                <a:spcPct val="150000"/>
              </a:lnSpc>
              <a:spcBef>
                <a:spcPts val="1200"/>
              </a:spcBef>
              <a:defRPr/>
            </a:pPr>
            <a:r>
              <a:rPr lang="zh-CN" altLang="en-US" sz="2200" dirty="0">
                <a:latin typeface="微软雅黑" pitchFamily="34" charset="-122"/>
              </a:rPr>
              <a:t>然后分别对这两个子序列重复施行上述方法，直到所有的对象都排在相应位置上为止。</a:t>
            </a:r>
          </a:p>
          <a:p>
            <a:pPr>
              <a:lnSpc>
                <a:spcPct val="150000"/>
              </a:lnSpc>
              <a:spcBef>
                <a:spcPts val="1200"/>
              </a:spcBef>
              <a:defRPr/>
            </a:pPr>
            <a:endParaRPr lang="zh-CN" altLang="en-US" dirty="0">
              <a:latin typeface="微软雅黑" pitchFamily="34" charset="-122"/>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4260343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4509" y="961230"/>
            <a:ext cx="6480000" cy="166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4509" y="2670486"/>
            <a:ext cx="6480000" cy="154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4509" y="4351338"/>
            <a:ext cx="6480000" cy="159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6"/>
          <p:cNvSpPr txBox="1">
            <a:spLocks noChangeArrowheads="1"/>
          </p:cNvSpPr>
          <p:nvPr/>
        </p:nvSpPr>
        <p:spPr bwMode="auto">
          <a:xfrm>
            <a:off x="622793" y="1148222"/>
            <a:ext cx="901700" cy="10064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1" u="none" strike="noStrike" kern="0" cap="none" spc="0" normalizeH="0" baseline="0" noProof="0" dirty="0">
                <a:ln>
                  <a:noFill/>
                </a:ln>
                <a:solidFill>
                  <a:srgbClr val="CC3300"/>
                </a:solidFill>
                <a:uLnTx/>
                <a:uFillTx/>
                <a:latin typeface="Times New Roman" pitchFamily="18" charset="0"/>
                <a:ea typeface="宋体" pitchFamily="2" charset="-122"/>
                <a:cs typeface="Times New Roman" pitchFamily="18" charset="0"/>
              </a:rPr>
              <a:t>i </a:t>
            </a:r>
            <a:r>
              <a:rPr kumimoji="0" lang="en-US" altLang="zh-CN" sz="2800" b="1" i="0" u="none" strike="noStrike" kern="0" cap="none" spc="0" normalizeH="0" baseline="0" noProof="0" dirty="0">
                <a:ln>
                  <a:noFill/>
                </a:ln>
                <a:solidFill>
                  <a:srgbClr val="CC3300"/>
                </a:solidFill>
                <a:uLnTx/>
                <a:uFillTx/>
                <a:latin typeface="Times New Roman" pitchFamily="18" charset="0"/>
                <a:ea typeface="宋体" pitchFamily="2" charset="-122"/>
                <a:cs typeface="Times New Roman" pitchFamily="18" charset="0"/>
              </a:rPr>
              <a:t>= 1</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CC3300"/>
                </a:solidFill>
                <a:uLnTx/>
                <a:uFillTx/>
                <a:latin typeface="Times New Roman" pitchFamily="18" charset="0"/>
                <a:ea typeface="隶书" pitchFamily="49" charset="-122"/>
                <a:cs typeface="Times New Roman" pitchFamily="18" charset="0"/>
              </a:rPr>
              <a:t>划分</a:t>
            </a:r>
            <a:endParaRPr kumimoji="0" lang="zh-CN" altLang="en-US" sz="1800" b="0" i="0" u="none" strike="noStrike" kern="0" cap="none" spc="0" normalizeH="0" baseline="0" noProof="0" dirty="0">
              <a:ln>
                <a:noFill/>
              </a:ln>
              <a:solidFill>
                <a:sysClr val="windowText" lastClr="000000"/>
              </a:solidFill>
              <a:uLnTx/>
              <a:uFillTx/>
              <a:latin typeface="Times New Roman" pitchFamily="18" charset="0"/>
              <a:ea typeface="宋体" pitchFamily="2" charset="-122"/>
              <a:cs typeface="Times New Roman" pitchFamily="18" charset="0"/>
            </a:endParaRPr>
          </a:p>
        </p:txBody>
      </p:sp>
    </p:spTree>
    <p:extLst>
      <p:ext uri="{BB962C8B-B14F-4D97-AF65-F5344CB8AC3E}">
        <p14:creationId xmlns:p14="http://schemas.microsoft.com/office/powerpoint/2010/main" val="344647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28327" y="979494"/>
            <a:ext cx="6480000" cy="159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8327" y="2622556"/>
            <a:ext cx="6480000" cy="159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28327" y="4252919"/>
            <a:ext cx="6480000" cy="17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0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9071" y="909647"/>
            <a:ext cx="6480000" cy="177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9071" y="2894028"/>
            <a:ext cx="6480000" cy="159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1887" y="4762509"/>
            <a:ext cx="6480000" cy="1299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0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676" y="836318"/>
            <a:ext cx="5400000" cy="160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7817" y="2525897"/>
            <a:ext cx="5226020" cy="109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7819" y="3754667"/>
            <a:ext cx="5226018" cy="1136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73305" y="1410002"/>
            <a:ext cx="1107997" cy="461665"/>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10000">
                    <a:lumMod val="50000"/>
                    <a:lumOff val="50000"/>
                  </a:srgbClr>
                </a:solidFill>
                <a:effectLst/>
                <a:uLnTx/>
                <a:uFillTx/>
                <a:latin typeface="微软雅黑" pitchFamily="34" charset="-122"/>
                <a:ea typeface="微软雅黑" pitchFamily="34" charset="-122"/>
              </a:rPr>
              <a:t>第二趟</a:t>
            </a:r>
          </a:p>
        </p:txBody>
      </p:sp>
      <p:sp>
        <p:nvSpPr>
          <p:cNvPr id="11" name="TextBox 10"/>
          <p:cNvSpPr txBox="1"/>
          <p:nvPr/>
        </p:nvSpPr>
        <p:spPr>
          <a:xfrm>
            <a:off x="1073306" y="2981623"/>
            <a:ext cx="1107996" cy="461665"/>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10000">
                    <a:lumMod val="50000"/>
                    <a:lumOff val="50000"/>
                  </a:srgbClr>
                </a:solidFill>
                <a:effectLst/>
                <a:uLnTx/>
                <a:uFillTx/>
                <a:latin typeface="微软雅黑" pitchFamily="34" charset="-122"/>
                <a:ea typeface="微软雅黑" pitchFamily="34" charset="-122"/>
              </a:rPr>
              <a:t>第三趟</a:t>
            </a:r>
          </a:p>
        </p:txBody>
      </p:sp>
      <p:sp>
        <p:nvSpPr>
          <p:cNvPr id="12" name="TextBox 11"/>
          <p:cNvSpPr txBox="1"/>
          <p:nvPr/>
        </p:nvSpPr>
        <p:spPr>
          <a:xfrm>
            <a:off x="1073305" y="4092191"/>
            <a:ext cx="1107997" cy="461665"/>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10000">
                    <a:lumMod val="50000"/>
                    <a:lumOff val="50000"/>
                  </a:srgbClr>
                </a:solidFill>
                <a:effectLst/>
                <a:uLnTx/>
                <a:uFillTx/>
                <a:latin typeface="微软雅黑" pitchFamily="34" charset="-122"/>
                <a:ea typeface="微软雅黑" pitchFamily="34" charset="-122"/>
              </a:rPr>
              <a:t>第四趟</a:t>
            </a: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34021" y="5087578"/>
            <a:ext cx="4905310" cy="1191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1073305" y="5480897"/>
            <a:ext cx="1107996" cy="461665"/>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10000">
                    <a:lumMod val="50000"/>
                    <a:lumOff val="50000"/>
                  </a:srgbClr>
                </a:solidFill>
                <a:effectLst/>
                <a:uLnTx/>
                <a:uFillTx/>
                <a:latin typeface="微软雅黑" pitchFamily="34" charset="-122"/>
                <a:ea typeface="微软雅黑" pitchFamily="34" charset="-122"/>
              </a:rPr>
              <a:t>第</a:t>
            </a:r>
            <a:r>
              <a:rPr lang="zh-CN" altLang="en-US" sz="2400" b="1" kern="0" dirty="0">
                <a:solidFill>
                  <a:srgbClr val="010000">
                    <a:lumMod val="50000"/>
                    <a:lumOff val="50000"/>
                  </a:srgbClr>
                </a:solidFill>
                <a:latin typeface="微软雅黑" pitchFamily="34" charset="-122"/>
                <a:ea typeface="微软雅黑" pitchFamily="34" charset="-122"/>
              </a:rPr>
              <a:t>五</a:t>
            </a:r>
            <a:r>
              <a:rPr kumimoji="0" lang="zh-CN" altLang="en-US" sz="2400" b="1" i="0" u="none" strike="noStrike" kern="0" cap="none" spc="0" normalizeH="0" baseline="0" noProof="0" dirty="0">
                <a:ln>
                  <a:noFill/>
                </a:ln>
                <a:solidFill>
                  <a:srgbClr val="010000">
                    <a:lumMod val="50000"/>
                    <a:lumOff val="50000"/>
                  </a:srgbClr>
                </a:solidFill>
                <a:effectLst/>
                <a:uLnTx/>
                <a:uFillTx/>
                <a:latin typeface="微软雅黑" pitchFamily="34" charset="-122"/>
                <a:ea typeface="微软雅黑" pitchFamily="34" charset="-122"/>
              </a:rPr>
              <a:t>趟</a:t>
            </a:r>
          </a:p>
        </p:txBody>
      </p:sp>
    </p:spTree>
    <p:extLst>
      <p:ext uri="{BB962C8B-B14F-4D97-AF65-F5344CB8AC3E}">
        <p14:creationId xmlns:p14="http://schemas.microsoft.com/office/powerpoint/2010/main" val="36538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lstStyle/>
          <a:p>
            <a:r>
              <a:rPr lang="zh-CN" altLang="en-US" dirty="0"/>
              <a:t>算法实现</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矩形 7"/>
          <p:cNvSpPr/>
          <p:nvPr/>
        </p:nvSpPr>
        <p:spPr>
          <a:xfrm>
            <a:off x="478631" y="1347808"/>
            <a:ext cx="8186737" cy="5016758"/>
          </a:xfrm>
          <a:prstGeom prst="rect">
            <a:avLst/>
          </a:prstGeom>
        </p:spPr>
        <p:txBody>
          <a:bodyPr wrap="square">
            <a:spAutoFit/>
          </a:bodyPr>
          <a:lstStyle/>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void </a:t>
            </a:r>
            <a:r>
              <a:rPr kumimoji="1" lang="en-US" altLang="zh-CN" sz="2000" dirty="0" err="1">
                <a:latin typeface="Times New Roman" pitchFamily="18" charset="0"/>
                <a:ea typeface="宋体" pitchFamily="2" charset="-122"/>
              </a:rPr>
              <a:t>QSort</a:t>
            </a:r>
            <a:r>
              <a:rPr kumimoji="1" lang="en-US" altLang="zh-CN" sz="2000" dirty="0">
                <a:latin typeface="Times New Roman" pitchFamily="18" charset="0"/>
                <a:ea typeface="宋体" pitchFamily="2" charset="-122"/>
              </a:rPr>
              <a:t>(</a:t>
            </a:r>
            <a:r>
              <a:rPr kumimoji="1" lang="en-US" altLang="zh-CN" sz="2000" dirty="0" err="1">
                <a:latin typeface="Times New Roman" pitchFamily="18" charset="0"/>
                <a:ea typeface="宋体" pitchFamily="2" charset="-122"/>
              </a:rPr>
              <a:t>SqList</a:t>
            </a:r>
            <a:r>
              <a:rPr kumimoji="1" lang="en-US" altLang="zh-CN" sz="2000" dirty="0">
                <a:latin typeface="Times New Roman" pitchFamily="18" charset="0"/>
                <a:ea typeface="宋体" pitchFamily="2" charset="-122"/>
              </a:rPr>
              <a:t> &amp;L, </a:t>
            </a:r>
            <a:r>
              <a:rPr kumimoji="1" lang="en-US" altLang="zh-CN" sz="2000" dirty="0" err="1">
                <a:latin typeface="Times New Roman" pitchFamily="18" charset="0"/>
                <a:ea typeface="宋体" pitchFamily="2" charset="-122"/>
              </a:rPr>
              <a:t>int</a:t>
            </a:r>
            <a:r>
              <a:rPr kumimoji="1" lang="en-US" altLang="zh-CN" sz="2000" dirty="0">
                <a:latin typeface="Times New Roman" pitchFamily="18" charset="0"/>
                <a:ea typeface="宋体" pitchFamily="2" charset="-122"/>
              </a:rPr>
              <a:t> low, </a:t>
            </a:r>
            <a:r>
              <a:rPr kumimoji="1" lang="en-US" altLang="zh-CN" sz="2000" dirty="0" err="1">
                <a:latin typeface="Times New Roman" pitchFamily="18" charset="0"/>
                <a:ea typeface="宋体" pitchFamily="2" charset="-122"/>
              </a:rPr>
              <a:t>int</a:t>
            </a:r>
            <a:r>
              <a:rPr kumimoji="1" lang="en-US" altLang="zh-CN" sz="2000" dirty="0">
                <a:latin typeface="Times New Roman" pitchFamily="18" charset="0"/>
                <a:ea typeface="宋体" pitchFamily="2" charset="-122"/>
              </a:rPr>
              <a:t> high) {</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if (low &lt; high) {</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int</a:t>
            </a: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pivotloc</a:t>
            </a:r>
            <a:r>
              <a:rPr kumimoji="1" lang="en-US" altLang="zh-CN" sz="2000" dirty="0">
                <a:latin typeface="Times New Roman" pitchFamily="18" charset="0"/>
                <a:ea typeface="宋体" pitchFamily="2" charset="-122"/>
              </a:rPr>
              <a:t> = Partition(</a:t>
            </a:r>
            <a:r>
              <a:rPr kumimoji="1" lang="en-US" altLang="zh-CN" sz="2000" dirty="0" err="1">
                <a:latin typeface="Times New Roman" pitchFamily="18" charset="0"/>
                <a:ea typeface="宋体" pitchFamily="2" charset="-122"/>
              </a:rPr>
              <a:t>L,low,high</a:t>
            </a:r>
            <a:r>
              <a:rPr kumimoji="1" lang="en-US" altLang="zh-CN" sz="2000" dirty="0">
                <a:latin typeface="Times New Roman" pitchFamily="18" charset="0"/>
                <a:ea typeface="宋体" pitchFamily="2" charset="-122"/>
              </a:rPr>
              <a:t>);</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QSort</a:t>
            </a:r>
            <a:r>
              <a:rPr kumimoji="1" lang="en-US" altLang="zh-CN" sz="2000" dirty="0">
                <a:latin typeface="Times New Roman" pitchFamily="18" charset="0"/>
                <a:ea typeface="宋体" pitchFamily="2" charset="-122"/>
              </a:rPr>
              <a:t>(</a:t>
            </a:r>
            <a:r>
              <a:rPr kumimoji="1" lang="en-US" altLang="zh-CN" sz="2000" dirty="0" err="1">
                <a:latin typeface="Times New Roman" pitchFamily="18" charset="0"/>
                <a:ea typeface="宋体" pitchFamily="2" charset="-122"/>
              </a:rPr>
              <a:t>L,low</a:t>
            </a:r>
            <a:r>
              <a:rPr kumimoji="1" lang="en-US" altLang="zh-CN" sz="2000" dirty="0">
                <a:latin typeface="Times New Roman" pitchFamily="18" charset="0"/>
                <a:ea typeface="宋体" pitchFamily="2" charset="-122"/>
              </a:rPr>
              <a:t>, pivotloc-1);</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PrintST</a:t>
            </a:r>
            <a:r>
              <a:rPr kumimoji="1" lang="en-US" altLang="zh-CN" sz="2000" dirty="0">
                <a:latin typeface="Times New Roman" pitchFamily="18" charset="0"/>
                <a:ea typeface="宋体" pitchFamily="2" charset="-122"/>
              </a:rPr>
              <a:t>(L);</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QSort</a:t>
            </a:r>
            <a:r>
              <a:rPr kumimoji="1" lang="en-US" altLang="zh-CN" sz="2000" dirty="0">
                <a:latin typeface="Times New Roman" pitchFamily="18" charset="0"/>
                <a:ea typeface="宋体" pitchFamily="2" charset="-122"/>
              </a:rPr>
              <a:t>(L,pivotloc+1, high);</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PrintST</a:t>
            </a:r>
            <a:r>
              <a:rPr kumimoji="1" lang="en-US" altLang="zh-CN" sz="2000" dirty="0">
                <a:latin typeface="Times New Roman" pitchFamily="18" charset="0"/>
                <a:ea typeface="宋体" pitchFamily="2" charset="-122"/>
              </a:rPr>
              <a:t>(L);	</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a:t>
            </a:r>
          </a:p>
          <a:p>
            <a:pPr lvl="0" eaLnBrk="0" fontAlgn="base" hangingPunct="0">
              <a:spcBef>
                <a:spcPts val="600"/>
              </a:spcBef>
              <a:spcAft>
                <a:spcPct val="0"/>
              </a:spcAft>
              <a:defRPr/>
            </a:pPr>
            <a:endParaRPr kumimoji="1" lang="en-US" altLang="zh-CN" sz="1050" dirty="0">
              <a:latin typeface="Times New Roman" pitchFamily="18" charset="0"/>
              <a:ea typeface="宋体" pitchFamily="2" charset="-122"/>
            </a:endParaRP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void </a:t>
            </a:r>
            <a:r>
              <a:rPr kumimoji="1" lang="en-US" altLang="zh-CN" sz="2000" dirty="0" err="1">
                <a:latin typeface="Times New Roman" pitchFamily="18" charset="0"/>
                <a:ea typeface="宋体" pitchFamily="2" charset="-122"/>
              </a:rPr>
              <a:t>QuickSort</a:t>
            </a:r>
            <a:r>
              <a:rPr kumimoji="1" lang="en-US" altLang="zh-CN" sz="2000" dirty="0">
                <a:latin typeface="Times New Roman" pitchFamily="18" charset="0"/>
                <a:ea typeface="宋体" pitchFamily="2" charset="-122"/>
              </a:rPr>
              <a:t>(</a:t>
            </a:r>
            <a:r>
              <a:rPr kumimoji="1" lang="en-US" altLang="zh-CN" sz="2000" dirty="0" err="1">
                <a:latin typeface="Times New Roman" pitchFamily="18" charset="0"/>
                <a:ea typeface="宋体" pitchFamily="2" charset="-122"/>
              </a:rPr>
              <a:t>SqList</a:t>
            </a:r>
            <a:r>
              <a:rPr kumimoji="1" lang="en-US" altLang="zh-CN" sz="2000" dirty="0">
                <a:latin typeface="Times New Roman" pitchFamily="18" charset="0"/>
                <a:ea typeface="宋体" pitchFamily="2" charset="-122"/>
              </a:rPr>
              <a:t> &amp;L)  {</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        </a:t>
            </a:r>
            <a:r>
              <a:rPr kumimoji="1" lang="en-US" altLang="zh-CN" sz="2000" dirty="0" err="1">
                <a:latin typeface="Times New Roman" pitchFamily="18" charset="0"/>
                <a:ea typeface="宋体" pitchFamily="2" charset="-122"/>
              </a:rPr>
              <a:t>QSort</a:t>
            </a:r>
            <a:r>
              <a:rPr kumimoji="1" lang="en-US" altLang="zh-CN" sz="2000" dirty="0">
                <a:latin typeface="Times New Roman" pitchFamily="18" charset="0"/>
                <a:ea typeface="宋体" pitchFamily="2" charset="-122"/>
              </a:rPr>
              <a:t>(L,1,L.length);</a:t>
            </a:r>
          </a:p>
          <a:p>
            <a:pPr lvl="0" eaLnBrk="0" fontAlgn="base" hangingPunct="0">
              <a:spcBef>
                <a:spcPts val="600"/>
              </a:spcBef>
              <a:spcAft>
                <a:spcPct val="0"/>
              </a:spcAft>
              <a:defRPr/>
            </a:pPr>
            <a:r>
              <a:rPr kumimoji="1" lang="en-US" altLang="zh-CN" sz="2000" dirty="0">
                <a:latin typeface="Times New Roman" pitchFamily="18" charset="0"/>
                <a:ea typeface="宋体" pitchFamily="2" charset="-122"/>
              </a:rPr>
              <a:t>}</a:t>
            </a:r>
          </a:p>
        </p:txBody>
      </p:sp>
    </p:spTree>
    <p:extLst>
      <p:ext uri="{BB962C8B-B14F-4D97-AF65-F5344CB8AC3E}">
        <p14:creationId xmlns:p14="http://schemas.microsoft.com/office/powerpoint/2010/main" val="28409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28625" y="966788"/>
            <a:ext cx="8301038" cy="5216813"/>
          </a:xfrm>
          <a:prstGeom prst="rect">
            <a:avLst/>
          </a:prstGeom>
        </p:spPr>
        <p:txBody>
          <a:bodyPr wrap="square">
            <a:spAutoFit/>
          </a:bodyPr>
          <a:lstStyle/>
          <a:p>
            <a:pPr lvl="0" eaLnBrk="0" fontAlgn="base" hangingPunct="0">
              <a:spcBef>
                <a:spcPts val="600"/>
              </a:spcBef>
              <a:spcAft>
                <a:spcPct val="0"/>
              </a:spcAft>
            </a:pPr>
            <a:r>
              <a:rPr kumimoji="1" lang="en-US" altLang="zh-CN" sz="2400" dirty="0" err="1">
                <a:latin typeface="Times New Roman" pitchFamily="18" charset="0"/>
                <a:ea typeface="宋体" charset="-122"/>
              </a:rPr>
              <a:t>int</a:t>
            </a:r>
            <a:r>
              <a:rPr kumimoji="1" lang="en-US" altLang="zh-CN" sz="2400" dirty="0">
                <a:latin typeface="Times New Roman" pitchFamily="18" charset="0"/>
                <a:ea typeface="宋体" charset="-122"/>
              </a:rPr>
              <a:t> Partition(</a:t>
            </a:r>
            <a:r>
              <a:rPr kumimoji="1" lang="en-US" altLang="zh-CN" sz="2400" dirty="0" err="1">
                <a:latin typeface="Times New Roman" pitchFamily="18" charset="0"/>
                <a:ea typeface="宋体" charset="-122"/>
              </a:rPr>
              <a:t>SqList</a:t>
            </a:r>
            <a:r>
              <a:rPr kumimoji="1" lang="en-US" altLang="zh-CN" sz="2400" dirty="0">
                <a:latin typeface="Times New Roman" pitchFamily="18" charset="0"/>
                <a:ea typeface="宋体" charset="-122"/>
              </a:rPr>
              <a:t> &amp;L, </a:t>
            </a:r>
            <a:r>
              <a:rPr kumimoji="1" lang="en-US" altLang="zh-CN" sz="2400" dirty="0" err="1">
                <a:latin typeface="Times New Roman" pitchFamily="18" charset="0"/>
                <a:ea typeface="宋体" charset="-122"/>
              </a:rPr>
              <a:t>int</a:t>
            </a:r>
            <a:r>
              <a:rPr kumimoji="1" lang="en-US" altLang="zh-CN" sz="2400" dirty="0">
                <a:latin typeface="Times New Roman" pitchFamily="18" charset="0"/>
                <a:ea typeface="宋体" charset="-122"/>
              </a:rPr>
              <a:t> low, </a:t>
            </a:r>
            <a:r>
              <a:rPr kumimoji="1" lang="en-US" altLang="zh-CN" sz="2400" dirty="0" err="1">
                <a:latin typeface="Times New Roman" pitchFamily="18" charset="0"/>
                <a:ea typeface="宋体" charset="-122"/>
              </a:rPr>
              <a:t>int</a:t>
            </a:r>
            <a:r>
              <a:rPr kumimoji="1" lang="en-US" altLang="zh-CN" sz="2400" dirty="0">
                <a:latin typeface="Times New Roman" pitchFamily="18" charset="0"/>
                <a:ea typeface="宋体" charset="-122"/>
              </a:rPr>
              <a:t> high)</a:t>
            </a:r>
          </a:p>
          <a:p>
            <a:pPr lvl="0" eaLnBrk="0" fontAlgn="base" hangingPunct="0">
              <a:spcBef>
                <a:spcPts val="600"/>
              </a:spcBef>
              <a:spcAft>
                <a:spcPct val="0"/>
              </a:spcAft>
            </a:pPr>
            <a:r>
              <a:rPr kumimoji="1" lang="en-US" altLang="zh-CN" sz="2400" dirty="0">
                <a:latin typeface="Times New Roman" pitchFamily="18" charset="0"/>
                <a:ea typeface="宋体" charset="-122"/>
              </a:rPr>
              <a:t> {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[0] =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a:t>
            </a:r>
          </a:p>
          <a:p>
            <a:pPr lvl="0" eaLnBrk="0" fontAlgn="base" hangingPunct="0">
              <a:spcBef>
                <a:spcPts val="600"/>
              </a:spcBef>
              <a:spcAft>
                <a:spcPct val="0"/>
              </a:spcAft>
            </a:pPr>
            <a:r>
              <a:rPr kumimoji="1" lang="en-US" altLang="zh-CN" sz="2400" dirty="0">
                <a:latin typeface="Times New Roman" pitchFamily="18" charset="0"/>
                <a:ea typeface="宋体" charset="-122"/>
              </a:rPr>
              <a:t>   </a:t>
            </a:r>
            <a:r>
              <a:rPr kumimoji="1" lang="en-US" altLang="zh-CN" sz="2400" dirty="0" err="1">
                <a:latin typeface="Times New Roman" pitchFamily="18" charset="0"/>
                <a:ea typeface="宋体" charset="-122"/>
              </a:rPr>
              <a:t>int</a:t>
            </a:r>
            <a:r>
              <a:rPr kumimoji="1" lang="en-US" altLang="zh-CN" sz="2400" dirty="0">
                <a:latin typeface="Times New Roman" pitchFamily="18" charset="0"/>
                <a:ea typeface="宋体" charset="-122"/>
              </a:rPr>
              <a:t> </a:t>
            </a:r>
            <a:r>
              <a:rPr kumimoji="1" lang="en-US" altLang="zh-CN" sz="2400" dirty="0" err="1">
                <a:latin typeface="Times New Roman" pitchFamily="18" charset="0"/>
                <a:ea typeface="宋体" charset="-122"/>
              </a:rPr>
              <a:t>pivotkey</a:t>
            </a:r>
            <a:r>
              <a:rPr kumimoji="1" lang="en-US" altLang="zh-CN" sz="2400" dirty="0">
                <a:latin typeface="Times New Roman" pitchFamily="18" charset="0"/>
                <a:ea typeface="宋体" charset="-122"/>
              </a:rPr>
              <a:t> =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[low].key;</a:t>
            </a:r>
          </a:p>
          <a:p>
            <a:pPr lvl="0" eaLnBrk="0" fontAlgn="base" hangingPunct="0">
              <a:spcBef>
                <a:spcPts val="600"/>
              </a:spcBef>
              <a:spcAft>
                <a:spcPct val="0"/>
              </a:spcAft>
            </a:pPr>
            <a:r>
              <a:rPr kumimoji="1" lang="en-US" altLang="zh-CN" sz="2400" dirty="0">
                <a:latin typeface="Times New Roman" pitchFamily="18" charset="0"/>
                <a:ea typeface="宋体" charset="-122"/>
              </a:rPr>
              <a:t>   while (low &lt; high)</a:t>
            </a:r>
          </a:p>
          <a:p>
            <a:pPr lvl="0" eaLnBrk="0" fontAlgn="base" hangingPunct="0">
              <a:spcBef>
                <a:spcPts val="600"/>
              </a:spcBef>
              <a:spcAft>
                <a:spcPct val="0"/>
              </a:spcAft>
            </a:pPr>
            <a:r>
              <a:rPr kumimoji="1" lang="en-US" altLang="zh-CN" sz="2400" dirty="0">
                <a:latin typeface="Times New Roman" pitchFamily="18" charset="0"/>
                <a:ea typeface="宋体" charset="-122"/>
              </a:rPr>
              <a:t>      {	while (low&lt;high &amp;&amp;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[high].key &gt;= </a:t>
            </a:r>
            <a:r>
              <a:rPr kumimoji="1" lang="en-US" altLang="zh-CN" sz="2400" dirty="0" err="1">
                <a:latin typeface="Times New Roman" pitchFamily="18" charset="0"/>
                <a:ea typeface="宋体" charset="-122"/>
              </a:rPr>
              <a:t>pivotkey</a:t>
            </a:r>
            <a:r>
              <a:rPr kumimoji="1" lang="en-US" altLang="zh-CN" sz="2400" dirty="0">
                <a:latin typeface="Times New Roman" pitchFamily="18" charset="0"/>
                <a:ea typeface="宋体" charset="-122"/>
              </a:rPr>
              <a:t>) --high;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 =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[high];</a:t>
            </a:r>
          </a:p>
          <a:p>
            <a:pPr lvl="0" eaLnBrk="0" fontAlgn="base" hangingPunct="0">
              <a:spcBef>
                <a:spcPts val="600"/>
              </a:spcBef>
              <a:spcAft>
                <a:spcPct val="0"/>
              </a:spcAft>
            </a:pPr>
            <a:r>
              <a:rPr kumimoji="1" lang="en-US" altLang="zh-CN" sz="2400" dirty="0">
                <a:latin typeface="Times New Roman" pitchFamily="18" charset="0"/>
                <a:ea typeface="宋体" charset="-122"/>
              </a:rPr>
              <a:t>	while (low&lt;high &amp;&amp;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[low].key &lt;= </a:t>
            </a:r>
            <a:r>
              <a:rPr kumimoji="1" lang="en-US" altLang="zh-CN" sz="2400" dirty="0" err="1">
                <a:latin typeface="Times New Roman" pitchFamily="18" charset="0"/>
                <a:ea typeface="宋体" charset="-122"/>
              </a:rPr>
              <a:t>pivotkey</a:t>
            </a:r>
            <a:r>
              <a:rPr kumimoji="1" lang="en-US" altLang="zh-CN" sz="2400" dirty="0">
                <a:latin typeface="Times New Roman" pitchFamily="18" charset="0"/>
                <a:ea typeface="宋体" charset="-122"/>
              </a:rPr>
              <a:t>) ++low;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[high] =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a:t>
            </a:r>
          </a:p>
          <a:p>
            <a:pPr lvl="0" eaLnBrk="0" fontAlgn="base" hangingPunct="0">
              <a:spcBef>
                <a:spcPts val="600"/>
              </a:spcBef>
              <a:spcAft>
                <a:spcPct val="0"/>
              </a:spcAft>
            </a:pPr>
            <a:r>
              <a:rPr kumimoji="1" lang="en-US" altLang="zh-CN" sz="2400" dirty="0">
                <a:latin typeface="Times New Roman" pitchFamily="18" charset="0"/>
                <a:ea typeface="宋体" charset="-122"/>
              </a:rPr>
              <a:t>       }</a:t>
            </a:r>
          </a:p>
          <a:p>
            <a:pPr lvl="0" eaLnBrk="0" fontAlgn="base" hangingPunct="0">
              <a:spcBef>
                <a:spcPts val="600"/>
              </a:spcBef>
              <a:spcAft>
                <a:spcPct val="0"/>
              </a:spcAft>
            </a:pPr>
            <a:r>
              <a:rPr kumimoji="1" lang="en-US" altLang="zh-CN" sz="2400" dirty="0">
                <a:latin typeface="Times New Roman" pitchFamily="18" charset="0"/>
                <a:ea typeface="宋体" charset="-122"/>
              </a:rPr>
              <a:t>	</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[low]=</a:t>
            </a:r>
            <a:r>
              <a:rPr kumimoji="1" lang="en-US" altLang="zh-CN" sz="2400" dirty="0" err="1">
                <a:latin typeface="Times New Roman" pitchFamily="18" charset="0"/>
                <a:ea typeface="宋体" charset="-122"/>
              </a:rPr>
              <a:t>L.r</a:t>
            </a:r>
            <a:r>
              <a:rPr kumimoji="1" lang="en-US" altLang="zh-CN" sz="2400" dirty="0">
                <a:latin typeface="Times New Roman" pitchFamily="18" charset="0"/>
                <a:ea typeface="宋体" charset="-122"/>
              </a:rPr>
              <a:t>[0];</a:t>
            </a:r>
          </a:p>
          <a:p>
            <a:pPr lvl="0" eaLnBrk="0" fontAlgn="base" hangingPunct="0">
              <a:spcBef>
                <a:spcPts val="600"/>
              </a:spcBef>
              <a:spcAft>
                <a:spcPct val="0"/>
              </a:spcAft>
            </a:pPr>
            <a:r>
              <a:rPr kumimoji="1" lang="en-US" altLang="zh-CN" sz="2400" dirty="0">
                <a:latin typeface="Times New Roman" pitchFamily="18" charset="0"/>
                <a:ea typeface="宋体" charset="-122"/>
              </a:rPr>
              <a:t>	return low;</a:t>
            </a:r>
          </a:p>
          <a:p>
            <a:pPr lvl="0" eaLnBrk="0" fontAlgn="base" hangingPunct="0">
              <a:spcBef>
                <a:spcPts val="600"/>
              </a:spcBef>
              <a:spcAft>
                <a:spcPct val="0"/>
              </a:spcAft>
            </a:pPr>
            <a:r>
              <a:rPr kumimoji="1" lang="en-US" altLang="zh-CN" sz="2400" dirty="0">
                <a:latin typeface="Times New Roman" pitchFamily="18" charset="0"/>
                <a:ea typeface="宋体" charset="-122"/>
              </a:rPr>
              <a:t>}</a:t>
            </a:r>
          </a:p>
        </p:txBody>
      </p:sp>
    </p:spTree>
    <p:extLst>
      <p:ext uri="{BB962C8B-B14F-4D97-AF65-F5344CB8AC3E}">
        <p14:creationId xmlns:p14="http://schemas.microsoft.com/office/powerpoint/2010/main" val="82420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269C6-4D02-4DDA-BBEF-192759F75667}"/>
              </a:ext>
            </a:extLst>
          </p:cNvPr>
          <p:cNvSpPr>
            <a:spLocks noGrp="1"/>
          </p:cNvSpPr>
          <p:nvPr>
            <p:ph type="title"/>
          </p:nvPr>
        </p:nvSpPr>
        <p:spPr/>
        <p:txBody>
          <a:bodyPr/>
          <a:lstStyle/>
          <a:p>
            <a:r>
              <a:rPr lang="zh-CN" altLang="en-US" dirty="0"/>
              <a:t>排序的基本概念</a:t>
            </a:r>
          </a:p>
        </p:txBody>
      </p:sp>
      <p:sp>
        <p:nvSpPr>
          <p:cNvPr id="3" name="内容占位符 2">
            <a:extLst>
              <a:ext uri="{FF2B5EF4-FFF2-40B4-BE49-F238E27FC236}">
                <a16:creationId xmlns:a16="http://schemas.microsoft.com/office/drawing/2014/main" id="{262DBA5B-EC2F-4E91-BFF0-26D26B2E437A}"/>
              </a:ext>
            </a:extLst>
          </p:cNvPr>
          <p:cNvSpPr>
            <a:spLocks noGrp="1"/>
          </p:cNvSpPr>
          <p:nvPr>
            <p:ph idx="1"/>
          </p:nvPr>
        </p:nvSpPr>
        <p:spPr/>
        <p:txBody>
          <a:bodyPr>
            <a:normAutofit/>
          </a:bodyPr>
          <a:lstStyle/>
          <a:p>
            <a:r>
              <a:rPr lang="zh-CN" altLang="en-US" sz="2000" dirty="0"/>
              <a:t>排序的广义理解：数据重要性的一种表现方式</a:t>
            </a:r>
          </a:p>
        </p:txBody>
      </p:sp>
      <p:sp>
        <p:nvSpPr>
          <p:cNvPr id="4" name="灯片编号占位符 3">
            <a:extLst>
              <a:ext uri="{FF2B5EF4-FFF2-40B4-BE49-F238E27FC236}">
                <a16:creationId xmlns:a16="http://schemas.microsoft.com/office/drawing/2014/main" id="{9EF344BE-3E2F-441D-BEFE-336789F7D9BF}"/>
              </a:ext>
            </a:extLst>
          </p:cNvPr>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sp>
        <p:nvSpPr>
          <p:cNvPr id="5" name="页脚占位符 4">
            <a:extLst>
              <a:ext uri="{FF2B5EF4-FFF2-40B4-BE49-F238E27FC236}">
                <a16:creationId xmlns:a16="http://schemas.microsoft.com/office/drawing/2014/main" id="{43EFF29F-5DF5-4128-8FCC-B0058CB01CCE}"/>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9" name="图片 8">
            <a:extLst>
              <a:ext uri="{FF2B5EF4-FFF2-40B4-BE49-F238E27FC236}">
                <a16:creationId xmlns:a16="http://schemas.microsoft.com/office/drawing/2014/main" id="{FA05FBD2-175F-4EFD-914C-A025992FFAA3}"/>
              </a:ext>
            </a:extLst>
          </p:cNvPr>
          <p:cNvPicPr>
            <a:picLocks noChangeAspect="1"/>
          </p:cNvPicPr>
          <p:nvPr/>
        </p:nvPicPr>
        <p:blipFill>
          <a:blip r:embed="rId2"/>
          <a:stretch>
            <a:fillRect/>
          </a:stretch>
        </p:blipFill>
        <p:spPr>
          <a:xfrm>
            <a:off x="808462" y="1591105"/>
            <a:ext cx="3383280" cy="4124040"/>
          </a:xfrm>
          <a:prstGeom prst="rect">
            <a:avLst/>
          </a:prstGeom>
        </p:spPr>
      </p:pic>
      <p:pic>
        <p:nvPicPr>
          <p:cNvPr id="11" name="图片 10">
            <a:extLst>
              <a:ext uri="{FF2B5EF4-FFF2-40B4-BE49-F238E27FC236}">
                <a16:creationId xmlns:a16="http://schemas.microsoft.com/office/drawing/2014/main" id="{6D7AE358-1EF5-436A-B718-EEEB80BB8CBF}"/>
              </a:ext>
            </a:extLst>
          </p:cNvPr>
          <p:cNvPicPr>
            <a:picLocks noChangeAspect="1"/>
          </p:cNvPicPr>
          <p:nvPr/>
        </p:nvPicPr>
        <p:blipFill>
          <a:blip r:embed="rId3"/>
          <a:stretch>
            <a:fillRect/>
          </a:stretch>
        </p:blipFill>
        <p:spPr>
          <a:xfrm>
            <a:off x="4749600" y="1476060"/>
            <a:ext cx="3585938" cy="4564380"/>
          </a:xfrm>
          <a:prstGeom prst="rect">
            <a:avLst/>
          </a:prstGeom>
        </p:spPr>
      </p:pic>
    </p:spTree>
    <p:extLst>
      <p:ext uri="{BB962C8B-B14F-4D97-AF65-F5344CB8AC3E}">
        <p14:creationId xmlns:p14="http://schemas.microsoft.com/office/powerpoint/2010/main" val="3959935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normAutofit/>
          </a:bodyPr>
          <a:lstStyle/>
          <a:p>
            <a:pPr>
              <a:defRPr/>
            </a:pPr>
            <a:r>
              <a:rPr lang="zh-CN" altLang="en-US" sz="2000" dirty="0">
                <a:latin typeface="Times New Roman" pitchFamily="18" charset="0"/>
                <a:cs typeface="Times New Roman" pitchFamily="18" charset="0"/>
              </a:rPr>
              <a:t>算法</a:t>
            </a:r>
            <a:r>
              <a:rPr lang="en-US" altLang="zh-CN" sz="2000" i="1" dirty="0">
                <a:solidFill>
                  <a:srgbClr val="FF3300"/>
                </a:solidFill>
                <a:latin typeface="Times New Roman" pitchFamily="18" charset="0"/>
                <a:cs typeface="Times New Roman" pitchFamily="18" charset="0"/>
              </a:rPr>
              <a:t>quicksort</a:t>
            </a:r>
            <a:r>
              <a:rPr lang="zh-CN" altLang="en-US" sz="2000" dirty="0">
                <a:latin typeface="Times New Roman" pitchFamily="18" charset="0"/>
                <a:cs typeface="Times New Roman" pitchFamily="18" charset="0"/>
              </a:rPr>
              <a:t>是一个递归的算法，其递归树如图所示。</a:t>
            </a:r>
          </a:p>
          <a:p>
            <a:pPr>
              <a:defRPr/>
            </a:pPr>
            <a:endParaRPr lang="zh-CN" altLang="en-US" sz="2000" dirty="0">
              <a:latin typeface="Times New Roman" pitchFamily="18" charset="0"/>
              <a:cs typeface="Times New Roman" pitchFamily="18" charset="0"/>
            </a:endParaRPr>
          </a:p>
          <a:p>
            <a:pPr>
              <a:defRPr/>
            </a:pPr>
            <a:endParaRPr lang="zh-CN" altLang="en-US" sz="2000" dirty="0">
              <a:latin typeface="Times New Roman" pitchFamily="18" charset="0"/>
              <a:cs typeface="Times New Roman" pitchFamily="18" charset="0"/>
            </a:endParaRPr>
          </a:p>
          <a:p>
            <a:pPr>
              <a:defRPr/>
            </a:pPr>
            <a:endParaRPr lang="zh-CN" altLang="en-US" sz="2000" dirty="0">
              <a:latin typeface="Times New Roman" pitchFamily="18" charset="0"/>
              <a:cs typeface="Times New Roman" pitchFamily="18" charset="0"/>
            </a:endParaRPr>
          </a:p>
          <a:p>
            <a:pPr>
              <a:defRPr/>
            </a:pPr>
            <a:endParaRPr lang="en-US" altLang="zh-CN" sz="2000" dirty="0">
              <a:latin typeface="Times New Roman" pitchFamily="18" charset="0"/>
              <a:cs typeface="Times New Roman" pitchFamily="18" charset="0"/>
            </a:endParaRPr>
          </a:p>
          <a:p>
            <a:pPr marL="0" indent="0">
              <a:buNone/>
              <a:defRPr/>
            </a:pPr>
            <a:endParaRPr lang="en-US" altLang="zh-CN" sz="2000" dirty="0">
              <a:latin typeface="Times New Roman" pitchFamily="18" charset="0"/>
              <a:cs typeface="Times New Roman" pitchFamily="18" charset="0"/>
            </a:endParaRPr>
          </a:p>
          <a:p>
            <a:pPr marL="0" indent="0">
              <a:buNone/>
              <a:defRPr/>
            </a:pPr>
            <a:endParaRPr lang="zh-CN" altLang="en-US" sz="2000" dirty="0">
              <a:latin typeface="Times New Roman" pitchFamily="18" charset="0"/>
              <a:cs typeface="Times New Roman" pitchFamily="18" charset="0"/>
            </a:endParaRPr>
          </a:p>
          <a:p>
            <a:pPr>
              <a:defRPr/>
            </a:pPr>
            <a:endParaRPr lang="zh-CN" altLang="en-US" sz="2000" dirty="0">
              <a:latin typeface="Times New Roman" pitchFamily="18" charset="0"/>
              <a:cs typeface="Times New Roman" pitchFamily="18" charset="0"/>
            </a:endParaRPr>
          </a:p>
          <a:p>
            <a:pPr>
              <a:lnSpc>
                <a:spcPct val="150000"/>
              </a:lnSpc>
              <a:defRPr/>
            </a:pPr>
            <a:r>
              <a:rPr lang="zh-CN" altLang="en-US" sz="2000" dirty="0">
                <a:latin typeface="Times New Roman" pitchFamily="18" charset="0"/>
                <a:cs typeface="Times New Roman" pitchFamily="18" charset="0"/>
              </a:rPr>
              <a:t>算法</a:t>
            </a:r>
            <a:r>
              <a:rPr lang="en-US" altLang="zh-CN" sz="2000" i="1" dirty="0">
                <a:solidFill>
                  <a:srgbClr val="FF3300"/>
                </a:solidFill>
                <a:latin typeface="Times New Roman" pitchFamily="18" charset="0"/>
                <a:cs typeface="Times New Roman" pitchFamily="18" charset="0"/>
              </a:rPr>
              <a:t>partition</a:t>
            </a:r>
            <a:r>
              <a:rPr lang="zh-CN" altLang="en-US" sz="2000" dirty="0">
                <a:latin typeface="Times New Roman" pitchFamily="18" charset="0"/>
                <a:cs typeface="Times New Roman" pitchFamily="18" charset="0"/>
              </a:rPr>
              <a:t>利用序列第一个对象作为枢轴，将整个序列划分为左右两个子序列。算法中执行了一个循环，只要是关键字小于枢轴对象关键字的对象都移到序列左侧，最后枢轴对象安放到位，函数返回其位置。</a:t>
            </a:r>
          </a:p>
          <a:p>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97174" y="1514478"/>
            <a:ext cx="3548063"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336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sz="2000" dirty="0">
                <a:latin typeface="微软雅黑" pitchFamily="34" charset="-122"/>
              </a:rPr>
              <a:t>算法分析</a:t>
            </a:r>
            <a:endParaRPr lang="en-US" altLang="zh-CN" sz="2000" dirty="0">
              <a:latin typeface="微软雅黑" pitchFamily="34" charset="-122"/>
            </a:endParaRPr>
          </a:p>
          <a:p>
            <a:pPr>
              <a:lnSpc>
                <a:spcPct val="150000"/>
              </a:lnSpc>
              <a:spcBef>
                <a:spcPts val="1200"/>
              </a:spcBef>
              <a:defRPr/>
            </a:pPr>
            <a:r>
              <a:rPr lang="zh-CN" altLang="en-US" sz="2000" dirty="0">
                <a:latin typeface="微软雅黑" pitchFamily="34" charset="-122"/>
              </a:rPr>
              <a:t>从快速排序算法的递归树可知，快速排序的趟数取决于递归树的深度。</a:t>
            </a:r>
            <a:r>
              <a:rPr lang="zh-CN" altLang="en-US" sz="2000" dirty="0">
                <a:latin typeface="Times New Roman" pitchFamily="18" charset="0"/>
                <a:cs typeface="Times New Roman" pitchFamily="18" charset="0"/>
              </a:rPr>
              <a:t>因此，要求存储开销为 </a:t>
            </a:r>
            <a:r>
              <a:rPr lang="en-US" altLang="zh-CN" sz="2000" b="1" dirty="0">
                <a:solidFill>
                  <a:srgbClr val="FF0000"/>
                </a:solidFill>
                <a:latin typeface="Times New Roman" pitchFamily="18" charset="0"/>
                <a:cs typeface="Times New Roman" pitchFamily="18" charset="0"/>
              </a:rPr>
              <a:t>O(log</a:t>
            </a:r>
            <a:r>
              <a:rPr lang="en-US" altLang="zh-CN" sz="2000" b="1" baseline="-25000" dirty="0">
                <a:solidFill>
                  <a:srgbClr val="FF0000"/>
                </a:solidFill>
                <a:latin typeface="Times New Roman" pitchFamily="18" charset="0"/>
                <a:cs typeface="Times New Roman" pitchFamily="18" charset="0"/>
              </a:rPr>
              <a:t>2</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a:t>
            </a:r>
            <a:endParaRPr lang="zh-CN" altLang="en-US" sz="2000" dirty="0">
              <a:latin typeface="微软雅黑" pitchFamily="34" charset="-122"/>
            </a:endParaRPr>
          </a:p>
          <a:p>
            <a:pPr>
              <a:lnSpc>
                <a:spcPct val="150000"/>
              </a:lnSpc>
              <a:spcBef>
                <a:spcPts val="1200"/>
              </a:spcBef>
              <a:defRPr/>
            </a:pPr>
            <a:r>
              <a:rPr lang="zh-CN" altLang="en-US" sz="2000" dirty="0">
                <a:latin typeface="微软雅黑" pitchFamily="34" charset="-122"/>
              </a:rPr>
              <a:t>如果每次划分对一个对象定位后，该对象的左侧子序列与右侧子序列的长度相同，则下一步将是对两个长度减半的子序列进行排序，这是最理想的情况。</a:t>
            </a:r>
            <a:endParaRPr lang="en-US" altLang="zh-CN" sz="2000" dirty="0">
              <a:latin typeface="微软雅黑" pitchFamily="34" charset="-122"/>
            </a:endParaRPr>
          </a:p>
          <a:p>
            <a:pPr>
              <a:lnSpc>
                <a:spcPct val="150000"/>
              </a:lnSpc>
              <a:spcBef>
                <a:spcPts val="1200"/>
              </a:spcBef>
              <a:defRPr/>
            </a:pPr>
            <a:r>
              <a:rPr lang="zh-CN" altLang="en-US" sz="2000" dirty="0">
                <a:latin typeface="微软雅黑" pitchFamily="34" charset="-122"/>
              </a:rPr>
              <a:t>实验结果表明：就平均计算时间而言，快速排序是我们所讨论的所有内排序方法中最好的一个。</a:t>
            </a:r>
            <a:endParaRPr lang="en-US" altLang="zh-CN" sz="2000" dirty="0">
              <a:latin typeface="微软雅黑" pitchFamily="34" charset="-122"/>
            </a:endParaRPr>
          </a:p>
          <a:p>
            <a:pPr>
              <a:lnSpc>
                <a:spcPct val="150000"/>
              </a:lnSpc>
              <a:spcBef>
                <a:spcPts val="1200"/>
              </a:spcBef>
              <a:defRPr/>
            </a:pPr>
            <a:r>
              <a:rPr lang="zh-CN" altLang="en-US" sz="2000" dirty="0">
                <a:latin typeface="Times New Roman" pitchFamily="18" charset="0"/>
                <a:cs typeface="Times New Roman" pitchFamily="18" charset="0"/>
              </a:rPr>
              <a:t>平均计算时间是</a:t>
            </a:r>
            <a:r>
              <a:rPr lang="en-US" altLang="zh-CN" sz="2000" b="1" i="1" dirty="0">
                <a:solidFill>
                  <a:srgbClr val="FF0000"/>
                </a:solidFill>
                <a:latin typeface="Times New Roman" pitchFamily="18" charset="0"/>
                <a:cs typeface="Times New Roman" pitchFamily="18" charset="0"/>
              </a:rPr>
              <a:t>O</a:t>
            </a:r>
            <a:r>
              <a:rPr lang="en-US" altLang="zh-CN" sz="2000" b="1" dirty="0">
                <a:solidFill>
                  <a:srgbClr val="FF0000"/>
                </a:solidFill>
                <a:latin typeface="Times New Roman" pitchFamily="18" charset="0"/>
                <a:cs typeface="Times New Roman" pitchFamily="18" charset="0"/>
              </a:rPr>
              <a:t>(</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log</a:t>
            </a:r>
            <a:r>
              <a:rPr lang="en-US" altLang="zh-CN" sz="2000" b="1" baseline="-25000" dirty="0">
                <a:solidFill>
                  <a:srgbClr val="FF0000"/>
                </a:solidFill>
                <a:latin typeface="Times New Roman" pitchFamily="18" charset="0"/>
                <a:cs typeface="Times New Roman" pitchFamily="18" charset="0"/>
              </a:rPr>
              <a:t>2</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a:t>
            </a:r>
            <a:endParaRPr lang="zh-CN" altLang="en-US" sz="2000" dirty="0">
              <a:latin typeface="微软雅黑" pitchFamily="34" charset="-122"/>
            </a:endParaRPr>
          </a:p>
          <a:p>
            <a:endParaRPr lang="zh-CN" altLang="en-US" dirty="0">
              <a:latin typeface="微软雅黑" pitchFamily="34" charset="-122"/>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76969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2000" dirty="0">
                <a:latin typeface="Times New Roman" pitchFamily="18" charset="0"/>
                <a:cs typeface="Times New Roman" pitchFamily="18" charset="0"/>
              </a:rPr>
              <a:t>在</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个元素的序列中，对一个对象定位所需时间为 </a:t>
            </a:r>
            <a:r>
              <a:rPr lang="en-US" altLang="zh-CN" sz="2000" b="1" dirty="0">
                <a:solidFill>
                  <a:srgbClr val="FF0000"/>
                </a:solidFill>
                <a:latin typeface="Times New Roman" pitchFamily="18" charset="0"/>
                <a:cs typeface="Times New Roman" pitchFamily="18" charset="0"/>
              </a:rPr>
              <a:t>O(n)</a:t>
            </a:r>
            <a:r>
              <a:rPr lang="zh-CN" altLang="en-US" sz="2000" dirty="0">
                <a:latin typeface="Times New Roman" pitchFamily="18" charset="0"/>
                <a:cs typeface="Times New Roman" pitchFamily="18" charset="0"/>
              </a:rPr>
              <a:t>。若设 </a:t>
            </a:r>
            <a:r>
              <a:rPr lang="en-US" altLang="zh-CN" sz="2000" dirty="0">
                <a:latin typeface="Times New Roman" pitchFamily="18" charset="0"/>
                <a:cs typeface="Times New Roman" pitchFamily="18" charset="0"/>
              </a:rPr>
              <a:t>t(n) </a:t>
            </a:r>
            <a:r>
              <a:rPr lang="zh-CN" altLang="en-US" sz="2000" dirty="0">
                <a:latin typeface="Times New Roman" pitchFamily="18" charset="0"/>
                <a:cs typeface="Times New Roman" pitchFamily="18" charset="0"/>
              </a:rPr>
              <a:t>是对 </a:t>
            </a:r>
            <a:r>
              <a:rPr lang="en-US" altLang="zh-CN" sz="2000" dirty="0">
                <a:latin typeface="Times New Roman" pitchFamily="18" charset="0"/>
                <a:cs typeface="Times New Roman" pitchFamily="18" charset="0"/>
              </a:rPr>
              <a:t>n </a:t>
            </a:r>
            <a:r>
              <a:rPr lang="zh-CN" altLang="en-US" sz="2000" dirty="0">
                <a:latin typeface="Times New Roman" pitchFamily="18" charset="0"/>
                <a:cs typeface="Times New Roman" pitchFamily="18" charset="0"/>
              </a:rPr>
              <a:t>个元素的序列进行排序所需的时间，而且每次对一个对象正确定位后，正好把序列划分为长度相等的两个子序列，此时，总的计算时间为：</a:t>
            </a:r>
            <a:endParaRPr lang="en-US" altLang="zh-CN" sz="2000" dirty="0">
              <a:latin typeface="Times New Roman" pitchFamily="18" charset="0"/>
              <a:cs typeface="Times New Roman" pitchFamily="18" charset="0"/>
            </a:endParaRPr>
          </a:p>
          <a:p>
            <a:pPr>
              <a:lnSpc>
                <a:spcPct val="150000"/>
              </a:lnSpc>
              <a:spcBef>
                <a:spcPts val="1200"/>
              </a:spcBef>
            </a:pPr>
            <a:endParaRPr lang="en-US" altLang="zh-CN" sz="2000" dirty="0">
              <a:latin typeface="Times New Roman" pitchFamily="18" charset="0"/>
              <a:cs typeface="Times New Roman" pitchFamily="18" charset="0"/>
            </a:endParaRPr>
          </a:p>
          <a:p>
            <a:pPr>
              <a:lnSpc>
                <a:spcPct val="150000"/>
              </a:lnSpc>
              <a:spcBef>
                <a:spcPts val="1200"/>
              </a:spcBef>
            </a:pPr>
            <a:endParaRPr lang="en-US" altLang="zh-CN" sz="2000" dirty="0">
              <a:latin typeface="Times New Roman" pitchFamily="18" charset="0"/>
              <a:cs typeface="Times New Roman" pitchFamily="18" charset="0"/>
            </a:endParaRPr>
          </a:p>
          <a:p>
            <a:pPr>
              <a:lnSpc>
                <a:spcPct val="150000"/>
              </a:lnSpc>
              <a:spcBef>
                <a:spcPts val="1200"/>
              </a:spcBef>
            </a:pP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可以证明，函数</a:t>
            </a:r>
            <a:r>
              <a:rPr lang="en-US" altLang="zh-CN" sz="2000" i="1" dirty="0">
                <a:latin typeface="Times New Roman" pitchFamily="18" charset="0"/>
                <a:cs typeface="Times New Roman" pitchFamily="18" charset="0"/>
              </a:rPr>
              <a:t>quicksort</a:t>
            </a:r>
            <a:r>
              <a:rPr lang="zh-CN" altLang="en-US" sz="2000" dirty="0">
                <a:latin typeface="Times New Roman" pitchFamily="18" charset="0"/>
                <a:cs typeface="Times New Roman" pitchFamily="18" charset="0"/>
              </a:rPr>
              <a:t>的平均计算时间也是</a:t>
            </a:r>
            <a:r>
              <a:rPr lang="en-US" altLang="zh-CN" sz="2000" b="1" i="1" dirty="0">
                <a:solidFill>
                  <a:srgbClr val="FF0000"/>
                </a:solidFill>
                <a:latin typeface="Times New Roman" pitchFamily="18" charset="0"/>
                <a:cs typeface="Times New Roman" pitchFamily="18" charset="0"/>
              </a:rPr>
              <a:t>O</a:t>
            </a:r>
            <a:r>
              <a:rPr lang="en-US" altLang="zh-CN" sz="2000" b="1" dirty="0">
                <a:solidFill>
                  <a:srgbClr val="FF0000"/>
                </a:solidFill>
                <a:latin typeface="Times New Roman" pitchFamily="18" charset="0"/>
                <a:cs typeface="Times New Roman" pitchFamily="18" charset="0"/>
              </a:rPr>
              <a:t>(</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log</a:t>
            </a:r>
            <a:r>
              <a:rPr lang="en-US" altLang="zh-CN" sz="2000" b="1" baseline="-25000" dirty="0">
                <a:solidFill>
                  <a:srgbClr val="FF0000"/>
                </a:solidFill>
                <a:latin typeface="Times New Roman" pitchFamily="18" charset="0"/>
                <a:cs typeface="Times New Roman" pitchFamily="18" charset="0"/>
              </a:rPr>
              <a:t>2</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a:t>
            </a:r>
            <a:r>
              <a:rPr lang="zh-CN" altLang="en-US" sz="2000" dirty="0">
                <a:latin typeface="Times New Roman" pitchFamily="18" charset="0"/>
                <a:cs typeface="Times New Roman" pitchFamily="18" charset="0"/>
              </a:rPr>
              <a:t>。实验结果表明：就平均计算时间而言，快速排序是我们所讨论的所有内排序方法中最好的一个。</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562629" y="2539143"/>
            <a:ext cx="8280000" cy="1938992"/>
          </a:xfrm>
          <a:prstGeom prst="rect">
            <a:avLst/>
          </a:prstGeom>
        </p:spPr>
        <p:txBody>
          <a:bodyPr wrap="square">
            <a:spAutoFit/>
          </a:bodyPr>
          <a:lstStyle/>
          <a:p>
            <a:pPr lvl="1" algn="just">
              <a:defRPr/>
            </a:pPr>
            <a:r>
              <a:rPr lang="en-US" altLang="zh-CN" sz="2400" b="1" i="1" dirty="0">
                <a:latin typeface="Times New Roman" pitchFamily="18" charset="0"/>
                <a:ea typeface="仿宋_GB2312" pitchFamily="49" charset="-122"/>
              </a:rPr>
              <a:t>T</a:t>
            </a:r>
            <a:r>
              <a:rPr lang="en-US" altLang="zh-CN" sz="2400" b="1" dirty="0">
                <a:latin typeface="Times New Roman" pitchFamily="18" charset="0"/>
                <a:ea typeface="仿宋_GB2312" pitchFamily="49" charset="-122"/>
              </a:rPr>
              <a: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 </a:t>
            </a:r>
            <a:r>
              <a:rPr lang="en-US" altLang="zh-CN" sz="2400" b="1" dirty="0">
                <a:latin typeface="Times New Roman" pitchFamily="18" charset="0"/>
                <a:ea typeface="仿宋_GB2312" pitchFamily="49" charset="-122"/>
                <a:sym typeface="Symbol" pitchFamily="18" charset="2"/>
              </a:rPr>
              <a:t></a:t>
            </a:r>
            <a:r>
              <a:rPr lang="en-US" altLang="zh-CN" sz="2400" b="1" dirty="0">
                <a:latin typeface="Times New Roman" pitchFamily="18" charset="0"/>
                <a:ea typeface="仿宋_GB2312" pitchFamily="49" charset="-122"/>
              </a:rPr>
              <a:t> </a:t>
            </a:r>
            <a:r>
              <a:rPr lang="en-US" altLang="zh-CN" sz="2400" b="1" i="1" dirty="0" err="1">
                <a:latin typeface="Times New Roman" pitchFamily="18" charset="0"/>
                <a:ea typeface="仿宋_GB2312" pitchFamily="49" charset="-122"/>
              </a:rPr>
              <a:t>cn</a:t>
            </a:r>
            <a:r>
              <a:rPr lang="en-US" altLang="zh-CN" sz="2400" b="1" dirty="0">
                <a:latin typeface="Times New Roman" pitchFamily="18" charset="0"/>
                <a:ea typeface="仿宋_GB2312" pitchFamily="49" charset="-122"/>
              </a:rPr>
              <a:t> + 2 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/2 ) </a:t>
            </a:r>
            <a:r>
              <a:rPr lang="zh-CN" altLang="en-US" sz="2400" b="1" dirty="0">
                <a:latin typeface="Times New Roman" pitchFamily="18" charset="0"/>
                <a:ea typeface="仿宋_GB2312" pitchFamily="49" charset="-122"/>
              </a:rPr>
              <a:t> </a:t>
            </a:r>
            <a:r>
              <a:rPr lang="en-US" altLang="zh-CN" sz="2400" b="1" dirty="0">
                <a:latin typeface="Times New Roman" pitchFamily="18" charset="0"/>
                <a:ea typeface="仿宋_GB2312" pitchFamily="49" charset="-122"/>
              </a:rPr>
              <a:t> </a:t>
            </a:r>
            <a:r>
              <a:rPr lang="en-US" altLang="zh-CN" sz="2000" b="1" dirty="0">
                <a:latin typeface="Times New Roman" pitchFamily="18" charset="0"/>
                <a:ea typeface="仿宋_GB2312" pitchFamily="49" charset="-122"/>
              </a:rPr>
              <a:t>// </a:t>
            </a:r>
            <a:r>
              <a:rPr lang="en-US" altLang="zh-CN" sz="2000" b="1" i="1" dirty="0">
                <a:latin typeface="Times New Roman" pitchFamily="18" charset="0"/>
                <a:ea typeface="仿宋_GB2312" pitchFamily="49" charset="-122"/>
              </a:rPr>
              <a:t>c</a:t>
            </a:r>
            <a:r>
              <a:rPr lang="zh-CN" altLang="en-US" sz="2000" b="1" dirty="0">
                <a:latin typeface="Times New Roman" pitchFamily="18" charset="0"/>
                <a:ea typeface="仿宋_GB2312" pitchFamily="49" charset="-122"/>
              </a:rPr>
              <a:t>是常数，</a:t>
            </a:r>
            <a:r>
              <a:rPr lang="en-US" altLang="zh-CN" sz="2000" b="1" i="1" dirty="0" err="1">
                <a:latin typeface="Times New Roman" pitchFamily="18" charset="0"/>
                <a:ea typeface="仿宋_GB2312" pitchFamily="49" charset="-122"/>
              </a:rPr>
              <a:t>cn</a:t>
            </a:r>
            <a:r>
              <a:rPr lang="zh-CN" altLang="en-US" sz="2000" b="1" dirty="0">
                <a:latin typeface="Times New Roman" pitchFamily="18" charset="0"/>
                <a:ea typeface="仿宋_GB2312" pitchFamily="49" charset="-122"/>
              </a:rPr>
              <a:t>为</a:t>
            </a:r>
            <a:r>
              <a:rPr lang="en-US" altLang="zh-CN" sz="2000" b="1" dirty="0">
                <a:latin typeface="Times New Roman" pitchFamily="18" charset="0"/>
                <a:ea typeface="仿宋_GB2312" pitchFamily="49" charset="-122"/>
              </a:rPr>
              <a:t>n</a:t>
            </a:r>
            <a:r>
              <a:rPr lang="zh-CN" altLang="en-US" sz="2000" b="1" dirty="0">
                <a:latin typeface="Times New Roman" pitchFamily="18" charset="0"/>
                <a:ea typeface="仿宋_GB2312" pitchFamily="49" charset="-122"/>
              </a:rPr>
              <a:t>个元素一趟排序时间</a:t>
            </a:r>
          </a:p>
          <a:p>
            <a:pPr lvl="2" algn="just">
              <a:defRPr/>
            </a:pPr>
            <a:r>
              <a:rPr lang="zh-CN" altLang="en-US" sz="2400" b="1" dirty="0">
                <a:latin typeface="Times New Roman" pitchFamily="18" charset="0"/>
                <a:ea typeface="仿宋_GB2312" pitchFamily="49" charset="-122"/>
                <a:sym typeface="Symbol" pitchFamily="18" charset="2"/>
              </a:rPr>
              <a:t>   </a:t>
            </a:r>
            <a:r>
              <a:rPr lang="zh-CN" altLang="en-US" sz="2400" b="1" dirty="0">
                <a:latin typeface="Times New Roman" pitchFamily="18" charset="0"/>
                <a:ea typeface="仿宋_GB2312" pitchFamily="49" charset="-122"/>
              </a:rPr>
              <a:t> </a:t>
            </a:r>
            <a:r>
              <a:rPr lang="en-US" altLang="zh-CN" sz="2400" b="1" i="1" dirty="0" err="1">
                <a:latin typeface="Times New Roman" pitchFamily="18" charset="0"/>
                <a:ea typeface="仿宋_GB2312" pitchFamily="49" charset="-122"/>
              </a:rPr>
              <a:t>cn</a:t>
            </a:r>
            <a:r>
              <a:rPr lang="en-US" altLang="zh-CN" sz="2400" b="1" dirty="0">
                <a:latin typeface="Times New Roman" pitchFamily="18" charset="0"/>
                <a:ea typeface="仿宋_GB2312" pitchFamily="49" charset="-122"/>
              </a:rPr>
              <a:t> + 2 ( </a:t>
            </a:r>
            <a:r>
              <a:rPr lang="en-US" altLang="zh-CN" sz="2400" b="1" i="1" dirty="0" err="1">
                <a:latin typeface="Times New Roman" pitchFamily="18" charset="0"/>
                <a:ea typeface="仿宋_GB2312" pitchFamily="49" charset="-122"/>
              </a:rPr>
              <a:t>cn</a:t>
            </a:r>
            <a:r>
              <a:rPr lang="en-US" altLang="zh-CN" sz="2400" b="1" dirty="0">
                <a:latin typeface="Times New Roman" pitchFamily="18" charset="0"/>
                <a:ea typeface="仿宋_GB2312" pitchFamily="49" charset="-122"/>
              </a:rPr>
              <a:t>/2 + 2t(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/4) ) = 2</a:t>
            </a:r>
            <a:r>
              <a:rPr lang="en-US" altLang="zh-CN" sz="2400" b="1" i="1" dirty="0">
                <a:latin typeface="Times New Roman" pitchFamily="18" charset="0"/>
                <a:ea typeface="仿宋_GB2312" pitchFamily="49" charset="-122"/>
              </a:rPr>
              <a:t>cn </a:t>
            </a:r>
            <a:r>
              <a:rPr lang="en-US" altLang="zh-CN" sz="2400" b="1" dirty="0">
                <a:latin typeface="Times New Roman" pitchFamily="18" charset="0"/>
                <a:ea typeface="仿宋_GB2312" pitchFamily="49" charset="-122"/>
              </a:rPr>
              <a:t>+ 4t(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/4)</a:t>
            </a:r>
          </a:p>
          <a:p>
            <a:pPr lvl="2" algn="just">
              <a:defRPr/>
            </a:pPr>
            <a:r>
              <a:rPr lang="en-US" altLang="zh-CN" sz="2400" b="1" dirty="0">
                <a:latin typeface="Times New Roman" pitchFamily="18" charset="0"/>
                <a:ea typeface="仿宋_GB2312" pitchFamily="49" charset="-122"/>
                <a:sym typeface="Symbol" pitchFamily="18" charset="2"/>
              </a:rPr>
              <a:t>   </a:t>
            </a:r>
            <a:r>
              <a:rPr lang="en-US" altLang="zh-CN" sz="2400" b="1" dirty="0">
                <a:latin typeface="Times New Roman" pitchFamily="18" charset="0"/>
                <a:ea typeface="仿宋_GB2312" pitchFamily="49" charset="-122"/>
              </a:rPr>
              <a:t> 2</a:t>
            </a:r>
            <a:r>
              <a:rPr lang="en-US" altLang="zh-CN" sz="2400" b="1" i="1" dirty="0">
                <a:latin typeface="Times New Roman" pitchFamily="18" charset="0"/>
                <a:ea typeface="仿宋_GB2312" pitchFamily="49" charset="-122"/>
              </a:rPr>
              <a:t>cn </a:t>
            </a:r>
            <a:r>
              <a:rPr lang="en-US" altLang="zh-CN" sz="2400" b="1" dirty="0">
                <a:latin typeface="Times New Roman" pitchFamily="18" charset="0"/>
                <a:ea typeface="仿宋_GB2312" pitchFamily="49" charset="-122"/>
              </a:rPr>
              <a:t>+ 4 ( </a:t>
            </a:r>
            <a:r>
              <a:rPr lang="en-US" altLang="zh-CN" sz="2400" b="1" i="1" dirty="0" err="1">
                <a:latin typeface="Times New Roman" pitchFamily="18" charset="0"/>
                <a:ea typeface="仿宋_GB2312" pitchFamily="49" charset="-122"/>
              </a:rPr>
              <a:t>cn</a:t>
            </a:r>
            <a:r>
              <a:rPr lang="en-US" altLang="zh-CN" sz="2400" b="1" dirty="0">
                <a:latin typeface="Times New Roman" pitchFamily="18" charset="0"/>
                <a:ea typeface="仿宋_GB2312" pitchFamily="49" charset="-122"/>
              </a:rPr>
              <a:t>/4 +2t(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/8) ) = 3</a:t>
            </a:r>
            <a:r>
              <a:rPr lang="en-US" altLang="zh-CN" sz="2400" b="1" i="1" dirty="0">
                <a:latin typeface="Times New Roman" pitchFamily="18" charset="0"/>
                <a:ea typeface="仿宋_GB2312" pitchFamily="49" charset="-122"/>
              </a:rPr>
              <a:t>cn</a:t>
            </a:r>
            <a:r>
              <a:rPr lang="en-US" altLang="zh-CN" sz="2400" b="1" dirty="0">
                <a:latin typeface="Times New Roman" pitchFamily="18" charset="0"/>
                <a:ea typeface="仿宋_GB2312" pitchFamily="49" charset="-122"/>
              </a:rPr>
              <a:t> + 8t(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/8)</a:t>
            </a:r>
          </a:p>
          <a:p>
            <a:pPr lvl="2" algn="just">
              <a:defRPr/>
            </a:pPr>
            <a:r>
              <a:rPr lang="en-US" altLang="zh-CN" sz="2400" b="1" dirty="0">
                <a:latin typeface="Times New Roman" pitchFamily="18" charset="0"/>
                <a:ea typeface="仿宋_GB2312" pitchFamily="49" charset="-122"/>
              </a:rPr>
              <a:t>    ………</a:t>
            </a:r>
          </a:p>
          <a:p>
            <a:pPr lvl="2" algn="just">
              <a:defRPr/>
            </a:pPr>
            <a:r>
              <a:rPr lang="en-US" altLang="zh-CN" sz="2400" b="1" dirty="0">
                <a:latin typeface="Times New Roman" pitchFamily="18" charset="0"/>
                <a:ea typeface="仿宋_GB2312" pitchFamily="49" charset="-122"/>
                <a:sym typeface="Symbol" pitchFamily="18" charset="2"/>
              </a:rPr>
              <a:t>   </a:t>
            </a:r>
            <a:r>
              <a:rPr lang="en-US" altLang="zh-CN" sz="2400" b="1" dirty="0">
                <a:latin typeface="Times New Roman" pitchFamily="18" charset="0"/>
                <a:ea typeface="仿宋_GB2312" pitchFamily="49" charset="-122"/>
              </a:rPr>
              <a:t> </a:t>
            </a:r>
            <a:r>
              <a:rPr lang="en-US" altLang="zh-CN" sz="2400" b="1" i="1" dirty="0" err="1">
                <a:latin typeface="Times New Roman" pitchFamily="18" charset="0"/>
                <a:ea typeface="仿宋_GB2312" pitchFamily="49" charset="-122"/>
              </a:rPr>
              <a:t>cn</a:t>
            </a:r>
            <a:r>
              <a:rPr lang="en-US" altLang="zh-CN" sz="2400" b="1" dirty="0">
                <a:latin typeface="Times New Roman" pitchFamily="18" charset="0"/>
                <a:ea typeface="仿宋_GB2312" pitchFamily="49" charset="-122"/>
              </a:rPr>
              <a:t> log</a:t>
            </a:r>
            <a:r>
              <a:rPr lang="en-US" altLang="zh-CN" sz="2400" b="1" baseline="-25000" dirty="0">
                <a:latin typeface="Times New Roman" pitchFamily="18" charset="0"/>
                <a:ea typeface="仿宋_GB2312" pitchFamily="49" charset="-122"/>
              </a:rPr>
              <a:t>2</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 + </a:t>
            </a:r>
            <a:r>
              <a:rPr lang="en-US" altLang="zh-CN" sz="2400" b="1" i="1" dirty="0" err="1">
                <a:latin typeface="Times New Roman" pitchFamily="18" charset="0"/>
                <a:ea typeface="仿宋_GB2312" pitchFamily="49" charset="-122"/>
              </a:rPr>
              <a:t>n</a:t>
            </a:r>
            <a:r>
              <a:rPr lang="en-US" altLang="zh-CN" sz="2400" b="1" dirty="0" err="1">
                <a:latin typeface="Times New Roman" pitchFamily="18" charset="0"/>
                <a:ea typeface="仿宋_GB2312" pitchFamily="49" charset="-122"/>
              </a:rPr>
              <a:t>t</a:t>
            </a:r>
            <a:r>
              <a:rPr lang="en-US" altLang="zh-CN" sz="2400" b="1" dirty="0">
                <a:latin typeface="Times New Roman" pitchFamily="18" charset="0"/>
                <a:ea typeface="仿宋_GB2312" pitchFamily="49" charset="-122"/>
              </a:rPr>
              <a:t>(1) = </a:t>
            </a:r>
            <a:r>
              <a:rPr lang="en-US" altLang="zh-CN" sz="2400" b="1" i="1" dirty="0">
                <a:latin typeface="Times New Roman" pitchFamily="18" charset="0"/>
                <a:ea typeface="仿宋_GB2312" pitchFamily="49" charset="-122"/>
              </a:rPr>
              <a:t>O</a:t>
            </a:r>
            <a:r>
              <a:rPr lang="en-US" altLang="zh-CN" sz="2400" b="1" dirty="0">
                <a:latin typeface="Times New Roman" pitchFamily="18" charset="0"/>
                <a:ea typeface="仿宋_GB2312" pitchFamily="49" charset="-122"/>
              </a:rPr>
              <a:t>(</a:t>
            </a:r>
            <a:r>
              <a:rPr lang="en-US" altLang="zh-CN" sz="2400" b="1" i="1" dirty="0">
                <a:latin typeface="Times New Roman" pitchFamily="18" charset="0"/>
                <a:ea typeface="仿宋_GB2312" pitchFamily="49" charset="-122"/>
              </a:rPr>
              <a:t>n</a:t>
            </a:r>
            <a:r>
              <a:rPr lang="en-US" altLang="zh-CN" sz="2400" b="1" dirty="0">
                <a:latin typeface="Times New Roman" pitchFamily="18" charset="0"/>
                <a:ea typeface="仿宋_GB2312" pitchFamily="49" charset="-122"/>
              </a:rPr>
              <a:t> log</a:t>
            </a:r>
            <a:r>
              <a:rPr lang="en-US" altLang="zh-CN" sz="2400" b="1" baseline="-25000" dirty="0">
                <a:latin typeface="Times New Roman" pitchFamily="18" charset="0"/>
                <a:ea typeface="仿宋_GB2312" pitchFamily="49" charset="-122"/>
              </a:rPr>
              <a:t>2</a:t>
            </a:r>
            <a:r>
              <a:rPr lang="en-US" altLang="zh-CN" sz="2400" b="1" i="1" dirty="0">
                <a:latin typeface="Times New Roman" pitchFamily="18" charset="0"/>
                <a:ea typeface="仿宋_GB2312" pitchFamily="49" charset="-122"/>
              </a:rPr>
              <a:t>n </a:t>
            </a:r>
            <a:r>
              <a:rPr lang="en-US" altLang="zh-CN" sz="2400" b="1" dirty="0">
                <a:latin typeface="Times New Roman" pitchFamily="18" charset="0"/>
                <a:ea typeface="仿宋_GB2312" pitchFamily="49" charset="-122"/>
              </a:rPr>
              <a:t>)</a:t>
            </a:r>
          </a:p>
        </p:txBody>
      </p:sp>
    </p:spTree>
    <p:extLst>
      <p:ext uri="{BB962C8B-B14F-4D97-AF65-F5344CB8AC3E}">
        <p14:creationId xmlns:p14="http://schemas.microsoft.com/office/powerpoint/2010/main" val="3883025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lstStyle/>
          <a:p>
            <a:pPr algn="just">
              <a:lnSpc>
                <a:spcPct val="150000"/>
              </a:lnSpc>
              <a:spcBef>
                <a:spcPts val="1200"/>
              </a:spcBef>
              <a:defRPr/>
            </a:pPr>
            <a:r>
              <a:rPr lang="zh-CN" altLang="en-US" dirty="0">
                <a:latin typeface="Times New Roman" pitchFamily="18" charset="0"/>
                <a:cs typeface="Times New Roman" pitchFamily="18" charset="0"/>
              </a:rPr>
              <a:t>快速排序是递归的，需要有一个栈存放每层递归调用时的指针和参数。</a:t>
            </a:r>
          </a:p>
          <a:p>
            <a:pPr algn="just">
              <a:lnSpc>
                <a:spcPct val="150000"/>
              </a:lnSpc>
              <a:spcBef>
                <a:spcPts val="1200"/>
              </a:spcBef>
              <a:defRPr/>
            </a:pPr>
            <a:r>
              <a:rPr lang="zh-CN" altLang="en-US" dirty="0">
                <a:latin typeface="Times New Roman" pitchFamily="18" charset="0"/>
                <a:cs typeface="Times New Roman" pitchFamily="18" charset="0"/>
              </a:rPr>
              <a:t>最大递归调用层次数与递归树的深度一致，理想情况为 </a:t>
            </a:r>
            <a:r>
              <a:rPr lang="zh-CN" altLang="en-US" b="1" dirty="0">
                <a:solidFill>
                  <a:srgbClr val="FF0000"/>
                </a:solidFill>
                <a:latin typeface="Times New Roman" pitchFamily="18" charset="0"/>
                <a:cs typeface="Times New Roman" pitchFamily="18" charset="0"/>
                <a:sym typeface="Symbol" pitchFamily="18" charset="2"/>
              </a:rPr>
              <a:t></a:t>
            </a:r>
            <a:r>
              <a:rPr lang="en-US" altLang="zh-CN" b="1" dirty="0">
                <a:solidFill>
                  <a:srgbClr val="FF0000"/>
                </a:solidFill>
                <a:latin typeface="Times New Roman" pitchFamily="18" charset="0"/>
                <a:cs typeface="Times New Roman" pitchFamily="18" charset="0"/>
              </a:rPr>
              <a:t>log</a:t>
            </a:r>
            <a:r>
              <a:rPr lang="en-US" altLang="zh-CN" b="1" baseline="-25000" dirty="0">
                <a:solidFill>
                  <a:srgbClr val="FF0000"/>
                </a:solidFill>
                <a:latin typeface="Times New Roman" pitchFamily="18" charset="0"/>
                <a:cs typeface="Times New Roman" pitchFamily="18" charset="0"/>
              </a:rPr>
              <a:t>2</a:t>
            </a:r>
            <a:r>
              <a:rPr lang="en-US" altLang="zh-CN" b="1" dirty="0">
                <a:solidFill>
                  <a:srgbClr val="FF0000"/>
                </a:solidFill>
                <a:latin typeface="Times New Roman" pitchFamily="18" charset="0"/>
                <a:cs typeface="Times New Roman" pitchFamily="18" charset="0"/>
              </a:rPr>
              <a:t>(</a:t>
            </a:r>
            <a:r>
              <a:rPr lang="en-US" altLang="zh-CN" b="1" i="1" dirty="0">
                <a:solidFill>
                  <a:srgbClr val="FF0000"/>
                </a:solidFill>
                <a:latin typeface="Times New Roman" pitchFamily="18" charset="0"/>
                <a:cs typeface="Times New Roman" pitchFamily="18" charset="0"/>
              </a:rPr>
              <a:t>n</a:t>
            </a:r>
            <a:r>
              <a:rPr lang="en-US" altLang="zh-CN" b="1" dirty="0">
                <a:solidFill>
                  <a:srgbClr val="FF0000"/>
                </a:solidFill>
                <a:latin typeface="Times New Roman" pitchFamily="18" charset="0"/>
                <a:cs typeface="Times New Roman" pitchFamily="18" charset="0"/>
              </a:rPr>
              <a:t>+1)</a:t>
            </a:r>
            <a:r>
              <a:rPr lang="en-US" altLang="zh-CN" b="1" dirty="0">
                <a:solidFill>
                  <a:srgbClr val="FF0000"/>
                </a:solidFill>
                <a:latin typeface="Times New Roman" pitchFamily="18" charset="0"/>
                <a:cs typeface="Times New Roman" pitchFamily="18" charset="0"/>
                <a:sym typeface="Symbol" pitchFamily="18" charset="2"/>
              </a:rPr>
              <a:t></a:t>
            </a:r>
            <a:r>
              <a:rPr lang="en-US" altLang="zh-CN" b="1" dirty="0">
                <a:solidFill>
                  <a:srgbClr val="FF0000"/>
                </a:solidFill>
                <a:latin typeface="Times New Roman" pitchFamily="18" charset="0"/>
                <a:cs typeface="Times New Roman" pitchFamily="18" charset="0"/>
              </a:rPr>
              <a:t> </a:t>
            </a:r>
            <a:r>
              <a:rPr lang="zh-CN" altLang="en-US" dirty="0">
                <a:latin typeface="Times New Roman" pitchFamily="18" charset="0"/>
                <a:cs typeface="Times New Roman" pitchFamily="18" charset="0"/>
              </a:rPr>
              <a:t>。因此，要求存储开销为 </a:t>
            </a:r>
            <a:r>
              <a:rPr lang="en-US" altLang="zh-CN" b="1" dirty="0">
                <a:solidFill>
                  <a:srgbClr val="FF0000"/>
                </a:solidFill>
                <a:latin typeface="Times New Roman" pitchFamily="18" charset="0"/>
                <a:cs typeface="Times New Roman" pitchFamily="18" charset="0"/>
              </a:rPr>
              <a:t>O(log</a:t>
            </a:r>
            <a:r>
              <a:rPr lang="en-US" altLang="zh-CN" b="1" baseline="-25000" dirty="0">
                <a:solidFill>
                  <a:srgbClr val="FF0000"/>
                </a:solidFill>
                <a:latin typeface="Times New Roman" pitchFamily="18" charset="0"/>
                <a:cs typeface="Times New Roman" pitchFamily="18" charset="0"/>
              </a:rPr>
              <a:t>2</a:t>
            </a:r>
            <a:r>
              <a:rPr lang="en-US" altLang="zh-CN" b="1" i="1" dirty="0">
                <a:solidFill>
                  <a:srgbClr val="FF0000"/>
                </a:solidFill>
                <a:latin typeface="Times New Roman" pitchFamily="18" charset="0"/>
                <a:cs typeface="Times New Roman" pitchFamily="18" charset="0"/>
              </a:rPr>
              <a:t>n</a:t>
            </a:r>
            <a:r>
              <a:rPr lang="en-US" altLang="zh-CN" b="1" dirty="0">
                <a:solidFill>
                  <a:srgbClr val="FF0000"/>
                </a:solidFill>
                <a:latin typeface="Times New Roman" pitchFamily="18" charset="0"/>
                <a:cs typeface="Times New Roman" pitchFamily="18" charset="0"/>
              </a:rPr>
              <a:t>)</a:t>
            </a:r>
            <a:r>
              <a:rPr lang="zh-CN" altLang="en-US" dirty="0">
                <a:latin typeface="Times New Roman" pitchFamily="18" charset="0"/>
                <a:cs typeface="Times New Roman" pitchFamily="18" charset="0"/>
              </a:rPr>
              <a:t>。</a:t>
            </a:r>
          </a:p>
          <a:p>
            <a:pPr>
              <a:spcBef>
                <a:spcPts val="1200"/>
              </a:spcBef>
            </a:pPr>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58913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solidFill>
                  <a:srgbClr val="FF0000"/>
                </a:solidFill>
                <a:latin typeface="Times New Roman" pitchFamily="18" charset="0"/>
                <a:cs typeface="Times New Roman" pitchFamily="18" charset="0"/>
              </a:rPr>
              <a:t>在最坏的情况</a:t>
            </a:r>
            <a:r>
              <a:rPr lang="zh-CN" altLang="en-US" dirty="0">
                <a:latin typeface="Times New Roman" pitchFamily="18" charset="0"/>
                <a:cs typeface="Times New Roman" pitchFamily="18" charset="0"/>
              </a:rPr>
              <a:t>，即待排序对象序列已经按其关键字从小到大排好序的情况下，其递归树成为单支树，每次划分只得到一个比上一次少一个对象的子序列。</a:t>
            </a:r>
            <a:endParaRPr lang="en-US" altLang="zh-CN" dirty="0">
              <a:latin typeface="Times New Roman" pitchFamily="18" charset="0"/>
              <a:cs typeface="Times New Roman" pitchFamily="18" charset="0"/>
            </a:endParaRPr>
          </a:p>
          <a:p>
            <a:pPr>
              <a:lnSpc>
                <a:spcPct val="150000"/>
              </a:lnSpc>
              <a:spcBef>
                <a:spcPts val="1200"/>
              </a:spcBef>
            </a:pPr>
            <a:r>
              <a:rPr lang="zh-CN" altLang="en-US" dirty="0">
                <a:latin typeface="Times New Roman" pitchFamily="18" charset="0"/>
                <a:cs typeface="Times New Roman" pitchFamily="18" charset="0"/>
              </a:rPr>
              <a:t>这样，必须经过 </a:t>
            </a:r>
            <a:r>
              <a:rPr lang="en-US" altLang="zh-CN" i="1" dirty="0">
                <a:latin typeface="Times New Roman" pitchFamily="18" charset="0"/>
                <a:cs typeface="Times New Roman" pitchFamily="18" charset="0"/>
              </a:rPr>
              <a:t>n</a:t>
            </a:r>
            <a:r>
              <a:rPr lang="en-US" altLang="zh-CN" dirty="0">
                <a:latin typeface="Times New Roman" pitchFamily="18" charset="0"/>
                <a:cs typeface="Times New Roman" pitchFamily="18" charset="0"/>
              </a:rPr>
              <a:t>-1 </a:t>
            </a:r>
            <a:r>
              <a:rPr lang="zh-CN" altLang="en-US" dirty="0">
                <a:latin typeface="Times New Roman" pitchFamily="18" charset="0"/>
                <a:cs typeface="Times New Roman" pitchFamily="18" charset="0"/>
              </a:rPr>
              <a:t>趟才能把所有对象定位，而且第 </a:t>
            </a:r>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趟需要经过 </a:t>
            </a:r>
            <a:r>
              <a:rPr lang="en-US" altLang="zh-CN" i="1" dirty="0">
                <a:latin typeface="Times New Roman" pitchFamily="18" charset="0"/>
                <a:cs typeface="Times New Roman" pitchFamily="18" charset="0"/>
              </a:rPr>
              <a:t>n</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次关键字比较才能找到第 </a:t>
            </a:r>
            <a:r>
              <a:rPr lang="en-US" altLang="zh-CN" i="1" dirty="0">
                <a:latin typeface="Times New Roman" pitchFamily="18" charset="0"/>
                <a:cs typeface="Times New Roman" pitchFamily="18" charset="0"/>
              </a:rPr>
              <a:t>i</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个对象的安放位置，总的关键字比较次数将达到</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6" name="对象 5"/>
          <p:cNvGraphicFramePr>
            <a:graphicFrameLocks noChangeAspect="1"/>
          </p:cNvGraphicFramePr>
          <p:nvPr/>
        </p:nvGraphicFramePr>
        <p:xfrm>
          <a:off x="2612231" y="4757749"/>
          <a:ext cx="3919537" cy="1011238"/>
        </p:xfrm>
        <a:graphic>
          <a:graphicData uri="http://schemas.openxmlformats.org/presentationml/2006/ole">
            <mc:AlternateContent xmlns:mc="http://schemas.openxmlformats.org/markup-compatibility/2006">
              <mc:Choice xmlns:v="urn:schemas-microsoft-com:vml" Requires="v">
                <p:oleObj name="公式" r:id="rId2" imgW="1688367" imgH="444307" progId="Equation.3">
                  <p:embed/>
                </p:oleObj>
              </mc:Choice>
              <mc:Fallback>
                <p:oleObj name="公式" r:id="rId2" imgW="1688367" imgH="444307" progId="Equation.3">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31" y="4757749"/>
                        <a:ext cx="391953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46933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lstStyle/>
          <a:p>
            <a:r>
              <a:rPr lang="zh-CN" altLang="en-US" dirty="0"/>
              <a:t>快速排序退化的例子</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2000" y="1307152"/>
            <a:ext cx="5760000" cy="107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000" y="2345727"/>
            <a:ext cx="5760000" cy="69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92000" y="3000619"/>
            <a:ext cx="5760000" cy="6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92000" y="3657933"/>
            <a:ext cx="5760000" cy="6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20575" y="4315247"/>
            <a:ext cx="5760000" cy="6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692000" y="4972560"/>
            <a:ext cx="5760000" cy="6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4"/>
          <p:cNvSpPr txBox="1">
            <a:spLocks noChangeArrowheads="1"/>
          </p:cNvSpPr>
          <p:nvPr/>
        </p:nvSpPr>
        <p:spPr bwMode="auto">
          <a:xfrm>
            <a:off x="1463391" y="5722881"/>
            <a:ext cx="6203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1pPr>
            <a:lvl2pPr marL="742950" indent="-28575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2pPr>
            <a:lvl3pPr marL="11430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3pPr>
            <a:lvl4pPr marL="16002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4pPr>
            <a:lvl5pPr marL="2057400" indent="-228600">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itchFamily="18" charset="0"/>
                <a:ea typeface="宋体" charset="-122"/>
              </a:defRPr>
            </a:lvl9pPr>
          </a:lstStyle>
          <a:p>
            <a:pPr algn="ctr" eaLnBrk="1" hangingPunct="1"/>
            <a:r>
              <a:rPr lang="zh-CN" altLang="en-US" sz="2000" b="1" dirty="0">
                <a:solidFill>
                  <a:srgbClr val="008080"/>
                </a:solidFill>
                <a:effectLst/>
                <a:latin typeface="微软雅黑" pitchFamily="34" charset="-122"/>
                <a:ea typeface="微软雅黑" pitchFamily="34" charset="-122"/>
              </a:rPr>
              <a:t>用第一个对象作为基准对象</a:t>
            </a:r>
            <a:endParaRPr lang="zh-CN" altLang="en-US" sz="2000" b="1" dirty="0">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8959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 </a:t>
            </a:r>
            <a:r>
              <a:rPr lang="en-US" altLang="zh-CN" dirty="0"/>
              <a:t>(Quick Sort)</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spcBef>
                <a:spcPts val="1800"/>
              </a:spcBef>
              <a:defRPr/>
            </a:pPr>
            <a:r>
              <a:rPr lang="zh-CN" altLang="en-US" sz="1800" dirty="0">
                <a:latin typeface="Times New Roman" pitchFamily="18" charset="0"/>
                <a:cs typeface="Times New Roman" pitchFamily="18" charset="0"/>
              </a:rPr>
              <a:t>其排序速度退化到简单排序的水平，比直接插入排序还慢。占用附加存储</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即栈</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将达到</a:t>
            </a:r>
            <a:r>
              <a:rPr lang="en-US" altLang="zh-CN" sz="1800" dirty="0">
                <a:latin typeface="Times New Roman" pitchFamily="18" charset="0"/>
                <a:cs typeface="Times New Roman" pitchFamily="18" charset="0"/>
              </a:rPr>
              <a:t>O(</a:t>
            </a:r>
            <a:r>
              <a:rPr lang="en-US" altLang="zh-CN" sz="1800" i="1" dirty="0">
                <a:latin typeface="Times New Roman" pitchFamily="18" charset="0"/>
                <a:cs typeface="Times New Roman" pitchFamily="18" charset="0"/>
              </a:rPr>
              <a:t>n</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a:t>
            </a:r>
          </a:p>
          <a:p>
            <a:pPr>
              <a:lnSpc>
                <a:spcPct val="150000"/>
              </a:lnSpc>
              <a:spcBef>
                <a:spcPts val="1800"/>
              </a:spcBef>
              <a:defRPr/>
            </a:pPr>
            <a:r>
              <a:rPr lang="zh-CN" altLang="en-US" sz="1800" dirty="0">
                <a:latin typeface="Times New Roman" pitchFamily="18" charset="0"/>
                <a:cs typeface="Times New Roman" pitchFamily="18" charset="0"/>
              </a:rPr>
              <a:t>若能更合理地选择基准对象，使得每次划分所得的两个子序列中的对象个数尽可能地接近，可以加速排序速度，但是由于对象的初始排列次序是随机的，这个要求很难办到。</a:t>
            </a:r>
          </a:p>
          <a:p>
            <a:pPr>
              <a:lnSpc>
                <a:spcPct val="150000"/>
              </a:lnSpc>
              <a:spcBef>
                <a:spcPts val="1800"/>
              </a:spcBef>
              <a:defRPr/>
            </a:pPr>
            <a:r>
              <a:rPr lang="zh-CN" altLang="en-US" sz="1800" dirty="0">
                <a:latin typeface="Times New Roman" pitchFamily="18" charset="0"/>
                <a:cs typeface="Times New Roman" pitchFamily="18" charset="0"/>
              </a:rPr>
              <a:t>有一种</a:t>
            </a:r>
            <a:r>
              <a:rPr lang="zh-CN" altLang="en-US" sz="1800" b="1" dirty="0">
                <a:solidFill>
                  <a:srgbClr val="FF0000"/>
                </a:solidFill>
                <a:latin typeface="Times New Roman" pitchFamily="18" charset="0"/>
                <a:cs typeface="Times New Roman" pitchFamily="18" charset="0"/>
              </a:rPr>
              <a:t>改进</a:t>
            </a:r>
            <a:r>
              <a:rPr lang="zh-CN" altLang="en-US" sz="1800" dirty="0">
                <a:latin typeface="Times New Roman" pitchFamily="18" charset="0"/>
                <a:cs typeface="Times New Roman" pitchFamily="18" charset="0"/>
              </a:rPr>
              <a:t>办法：取每个待排序对象序列的第一个对象、最后一个对象和位置接近正中的</a:t>
            </a:r>
            <a:r>
              <a:rPr lang="en-US" altLang="zh-CN" sz="1800" dirty="0">
                <a:latin typeface="Times New Roman" pitchFamily="18" charset="0"/>
                <a:cs typeface="Times New Roman" pitchFamily="18" charset="0"/>
              </a:rPr>
              <a:t>3</a:t>
            </a:r>
            <a:r>
              <a:rPr lang="zh-CN" altLang="en-US" sz="1800" dirty="0">
                <a:latin typeface="Times New Roman" pitchFamily="18" charset="0"/>
                <a:cs typeface="Times New Roman" pitchFamily="18" charset="0"/>
              </a:rPr>
              <a:t>个对象，取其关键字居中者作为基准对象。</a:t>
            </a:r>
            <a:endParaRPr lang="en-US" altLang="zh-CN" sz="1800" dirty="0">
              <a:latin typeface="Times New Roman" pitchFamily="18" charset="0"/>
              <a:cs typeface="Times New Roman" pitchFamily="18" charset="0"/>
            </a:endParaRPr>
          </a:p>
          <a:p>
            <a:pPr>
              <a:lnSpc>
                <a:spcPct val="150000"/>
              </a:lnSpc>
              <a:spcBef>
                <a:spcPts val="1800"/>
              </a:spcBef>
              <a:defRPr/>
            </a:pPr>
            <a:r>
              <a:rPr lang="zh-CN" altLang="en-US" sz="1800" dirty="0">
                <a:latin typeface="Times New Roman" pitchFamily="18" charset="0"/>
                <a:cs typeface="Times New Roman" pitchFamily="18" charset="0"/>
              </a:rPr>
              <a:t>快速排序是一种</a:t>
            </a:r>
            <a:r>
              <a:rPr lang="zh-CN" altLang="en-US" sz="1800" b="1" dirty="0">
                <a:solidFill>
                  <a:srgbClr val="FF0000"/>
                </a:solidFill>
                <a:latin typeface="Times New Roman" pitchFamily="18" charset="0"/>
                <a:cs typeface="Times New Roman" pitchFamily="18" charset="0"/>
              </a:rPr>
              <a:t>不稳定</a:t>
            </a:r>
            <a:r>
              <a:rPr lang="zh-CN" altLang="en-US" sz="1800" dirty="0">
                <a:latin typeface="Times New Roman" pitchFamily="18" charset="0"/>
                <a:cs typeface="Times New Roman" pitchFamily="18" charset="0"/>
              </a:rPr>
              <a:t>的排序方法。</a:t>
            </a:r>
          </a:p>
          <a:p>
            <a:pPr>
              <a:lnSpc>
                <a:spcPct val="150000"/>
              </a:lnSpc>
              <a:spcBef>
                <a:spcPts val="1800"/>
              </a:spcBef>
              <a:defRPr/>
            </a:pPr>
            <a:r>
              <a:rPr lang="zh-CN" altLang="en-US" sz="1800" dirty="0">
                <a:latin typeface="Times New Roman" pitchFamily="18" charset="0"/>
                <a:cs typeface="Times New Roman" pitchFamily="18" charset="0"/>
              </a:rPr>
              <a:t>对于 </a:t>
            </a:r>
            <a:r>
              <a:rPr lang="en-US" altLang="zh-CN" sz="1800" dirty="0">
                <a:latin typeface="Times New Roman" pitchFamily="18" charset="0"/>
                <a:cs typeface="Times New Roman" pitchFamily="18" charset="0"/>
              </a:rPr>
              <a:t>n </a:t>
            </a:r>
            <a:r>
              <a:rPr lang="zh-CN" altLang="en-US" sz="1800" dirty="0">
                <a:latin typeface="Times New Roman" pitchFamily="18" charset="0"/>
                <a:cs typeface="Times New Roman" pitchFamily="18" charset="0"/>
              </a:rPr>
              <a:t>较大的平均情况而言，快速排序是</a:t>
            </a:r>
            <a:r>
              <a:rPr lang="zh-CN" altLang="en-US" sz="1800" dirty="0">
                <a:solidFill>
                  <a:srgbClr val="0000FF"/>
                </a:solidFill>
                <a:latin typeface="Times New Roman" pitchFamily="18" charset="0"/>
                <a:cs typeface="Times New Roman" pitchFamily="18" charset="0"/>
              </a:rPr>
              <a:t>“快速”</a:t>
            </a:r>
            <a:r>
              <a:rPr lang="zh-CN" altLang="en-US" sz="1800" dirty="0">
                <a:latin typeface="Times New Roman" pitchFamily="18" charset="0"/>
                <a:cs typeface="Times New Roman" pitchFamily="18" charset="0"/>
              </a:rPr>
              <a:t>的，但是当 </a:t>
            </a:r>
            <a:r>
              <a:rPr lang="en-US" altLang="zh-CN" sz="1800" dirty="0">
                <a:latin typeface="Times New Roman" pitchFamily="18" charset="0"/>
                <a:cs typeface="Times New Roman" pitchFamily="18" charset="0"/>
              </a:rPr>
              <a:t>n </a:t>
            </a:r>
            <a:r>
              <a:rPr lang="zh-CN" altLang="en-US" sz="1800" dirty="0">
                <a:latin typeface="Times New Roman" pitchFamily="18" charset="0"/>
                <a:cs typeface="Times New Roman" pitchFamily="18" charset="0"/>
              </a:rPr>
              <a:t>很小时，这种排序方法往往比其它简单排序方法还要慢。</a:t>
            </a:r>
          </a:p>
          <a:p>
            <a:pPr>
              <a:lnSpc>
                <a:spcPct val="150000"/>
              </a:lnSpc>
              <a:spcBef>
                <a:spcPts val="1200"/>
              </a:spcBef>
              <a:defRPr/>
            </a:pPr>
            <a:endParaRPr lang="zh-CN" altLang="en-US" sz="2000" dirty="0">
              <a:latin typeface="Times New Roman" pitchFamily="18" charset="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87624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b="1" dirty="0">
                <a:solidFill>
                  <a:srgbClr val="FF0000"/>
                </a:solidFill>
                <a:latin typeface="微软雅黑" pitchFamily="34" charset="-122"/>
              </a:rPr>
              <a:t>简单选择排序</a:t>
            </a:r>
            <a:r>
              <a:rPr lang="zh-CN" altLang="en-US" dirty="0">
                <a:latin typeface="微软雅黑" pitchFamily="34" charset="-122"/>
              </a:rPr>
              <a:t>、堆排序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6270886" y="2429138"/>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2690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选择排序</a:t>
            </a:r>
            <a:r>
              <a:rPr lang="en-US" altLang="zh-CN" dirty="0"/>
              <a:t>(Selection Sort)</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200"/>
              </a:spcBef>
            </a:pP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选择排序的基本思想是：每一趟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例如第 </a:t>
            </a:r>
            <a:r>
              <a:rPr lang="en-US" altLang="zh-CN" sz="2000" i="1" dirty="0">
                <a:latin typeface="Times New Roman" pitchFamily="18" charset="0"/>
                <a:cs typeface="Times New Roman" pitchFamily="18" charset="0"/>
              </a:rPr>
              <a:t>i </a:t>
            </a:r>
            <a:r>
              <a:rPr lang="zh-CN" altLang="en-US" sz="2000" dirty="0">
                <a:latin typeface="Times New Roman" pitchFamily="18" charset="0"/>
                <a:cs typeface="Times New Roman" pitchFamily="18" charset="0"/>
              </a:rPr>
              <a:t>趟，</a:t>
            </a:r>
            <a:r>
              <a:rPr lang="en-US" altLang="zh-CN" sz="2000" i="1" dirty="0">
                <a:latin typeface="Times New Roman" pitchFamily="18" charset="0"/>
                <a:cs typeface="Times New Roman" pitchFamily="18" charset="0"/>
              </a:rPr>
              <a:t>i </a:t>
            </a:r>
            <a:r>
              <a:rPr lang="en-US" altLang="zh-CN" sz="2000" dirty="0">
                <a:latin typeface="Times New Roman" pitchFamily="18" charset="0"/>
                <a:cs typeface="Times New Roman" pitchFamily="18" charset="0"/>
              </a:rPr>
              <a:t>= 1, …, </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-1) </a:t>
            </a:r>
            <a:r>
              <a:rPr lang="zh-CN" altLang="en-US" sz="2000" dirty="0">
                <a:latin typeface="Times New Roman" pitchFamily="18" charset="0"/>
                <a:cs typeface="Times New Roman" pitchFamily="18" charset="0"/>
              </a:rPr>
              <a:t>在后面的 </a:t>
            </a:r>
            <a:r>
              <a:rPr lang="en-US" altLang="zh-CN" sz="2000" i="1" dirty="0">
                <a:latin typeface="Times New Roman" pitchFamily="18" charset="0"/>
                <a:cs typeface="Times New Roman" pitchFamily="18" charset="0"/>
              </a:rPr>
              <a:t>n-i+</a:t>
            </a:r>
            <a:r>
              <a:rPr lang="en-US" altLang="zh-CN" sz="2000" dirty="0">
                <a:latin typeface="Times New Roman" pitchFamily="18" charset="0"/>
                <a:cs typeface="Times New Roman" pitchFamily="18" charset="0"/>
              </a:rPr>
              <a:t>1</a:t>
            </a:r>
            <a:r>
              <a:rPr lang="en-US" altLang="zh-CN" sz="2000" i="1"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个待排序对象中选出关键字最小的对象</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作为有序对象序列的第 </a:t>
            </a:r>
            <a:r>
              <a:rPr lang="en-US" altLang="zh-CN" sz="2000" i="1" dirty="0">
                <a:latin typeface="Times New Roman" pitchFamily="18" charset="0"/>
                <a:cs typeface="Times New Roman" pitchFamily="18" charset="0"/>
              </a:rPr>
              <a:t>i </a:t>
            </a:r>
            <a:r>
              <a:rPr lang="zh-CN" altLang="en-US" sz="2000" dirty="0">
                <a:latin typeface="Times New Roman" pitchFamily="18" charset="0"/>
                <a:cs typeface="Times New Roman" pitchFamily="18" charset="0"/>
              </a:rPr>
              <a:t>个对象。待到第 </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-1 </a:t>
            </a:r>
            <a:r>
              <a:rPr lang="zh-CN" altLang="en-US" sz="2000" dirty="0">
                <a:latin typeface="Times New Roman" pitchFamily="18" charset="0"/>
                <a:cs typeface="Times New Roman" pitchFamily="18" charset="0"/>
              </a:rPr>
              <a:t>趟作完，待排序对象只剩下</a:t>
            </a:r>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个，就不用再选了。</a:t>
            </a:r>
            <a:endParaRPr lang="en-US" altLang="zh-CN" sz="2000" dirty="0">
              <a:latin typeface="Times New Roman" pitchFamily="18" charset="0"/>
              <a:cs typeface="Times New Roman" pitchFamily="18" charset="0"/>
            </a:endParaRPr>
          </a:p>
          <a:p>
            <a:pPr>
              <a:lnSpc>
                <a:spcPct val="150000"/>
              </a:lnSpc>
              <a:spcBef>
                <a:spcPts val="1200"/>
              </a:spcBef>
            </a:pP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基本步骤为：</a:t>
            </a:r>
            <a:r>
              <a:rPr lang="en-US" altLang="zh-CN" sz="2000" dirty="0" err="1">
                <a:latin typeface="Times New Roman" pitchFamily="18" charset="0"/>
                <a:cs typeface="Times New Roman" pitchFamily="18" charset="0"/>
              </a:rPr>
              <a:t>i</a:t>
            </a:r>
            <a:r>
              <a:rPr lang="zh-CN" altLang="en-US" sz="2000" dirty="0">
                <a:latin typeface="Times New Roman" pitchFamily="18" charset="0"/>
                <a:cs typeface="Times New Roman" pitchFamily="18" charset="0"/>
              </a:rPr>
              <a:t>从</a:t>
            </a:r>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开始，直到</a:t>
            </a:r>
            <a:r>
              <a:rPr lang="en-US" altLang="zh-CN" sz="2000" dirty="0">
                <a:latin typeface="Times New Roman" pitchFamily="18" charset="0"/>
                <a:cs typeface="Times New Roman" pitchFamily="18" charset="0"/>
              </a:rPr>
              <a:t>n-1</a:t>
            </a:r>
            <a:r>
              <a:rPr lang="zh-CN" altLang="en-US" sz="2000" dirty="0">
                <a:latin typeface="Times New Roman" pitchFamily="18" charset="0"/>
                <a:cs typeface="Times New Roman" pitchFamily="18" charset="0"/>
              </a:rPr>
              <a:t>，进行</a:t>
            </a:r>
            <a:r>
              <a:rPr lang="en-US" altLang="zh-CN" sz="2000" dirty="0">
                <a:latin typeface="Times New Roman" pitchFamily="18" charset="0"/>
                <a:cs typeface="Times New Roman" pitchFamily="18" charset="0"/>
              </a:rPr>
              <a:t>n-1</a:t>
            </a:r>
            <a:r>
              <a:rPr lang="zh-CN" altLang="en-US" sz="2000" dirty="0">
                <a:latin typeface="Times New Roman" pitchFamily="18" charset="0"/>
                <a:cs typeface="Times New Roman" pitchFamily="18" charset="0"/>
              </a:rPr>
              <a:t>趟排序，第 </a:t>
            </a:r>
            <a:r>
              <a:rPr lang="en-US" altLang="zh-CN" sz="2000" dirty="0" err="1">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趟的排序过程为： 在一组对象</a:t>
            </a:r>
            <a:r>
              <a:rPr lang="en-US" altLang="zh-CN" sz="2000" dirty="0">
                <a:latin typeface="Times New Roman" pitchFamily="18" charset="0"/>
                <a:cs typeface="Times New Roman" pitchFamily="18" charset="0"/>
              </a:rPr>
              <a:t>r[</a:t>
            </a:r>
            <a:r>
              <a:rPr lang="en-US" altLang="zh-CN" sz="2000" dirty="0" err="1">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r[n] (</a:t>
            </a:r>
            <a:r>
              <a:rPr lang="en-US" altLang="zh-CN" sz="2000" dirty="0" err="1">
                <a:latin typeface="Times New Roman" pitchFamily="18" charset="0"/>
                <a:cs typeface="Times New Roman" pitchFamily="18" charset="0"/>
              </a:rPr>
              <a:t>i</a:t>
            </a:r>
            <a:r>
              <a:rPr lang="en-US" altLang="zh-CN" sz="2000" dirty="0">
                <a:latin typeface="Times New Roman" pitchFamily="18" charset="0"/>
                <a:cs typeface="Times New Roman" pitchFamily="18" charset="0"/>
              </a:rPr>
              <a:t>=1,2,…,n-1)</a:t>
            </a:r>
            <a:r>
              <a:rPr lang="zh-CN" altLang="en-US" sz="2000" dirty="0">
                <a:latin typeface="Times New Roman" pitchFamily="18" charset="0"/>
                <a:cs typeface="Times New Roman" pitchFamily="18" charset="0"/>
              </a:rPr>
              <a:t>中选择具有最小关键字的对象；并和第 </a:t>
            </a:r>
            <a:r>
              <a:rPr lang="en-US" altLang="zh-CN" sz="2000" dirty="0" err="1">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个对象进行交换。</a:t>
            </a:r>
          </a:p>
          <a:p>
            <a:pPr>
              <a:lnSpc>
                <a:spcPct val="150000"/>
              </a:lnSpc>
              <a:spcBef>
                <a:spcPts val="1200"/>
              </a:spcBef>
            </a:pPr>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4276700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简单选择排序 </a:t>
            </a:r>
            <a:r>
              <a:rPr lang="en-US" altLang="zh-CN" dirty="0"/>
              <a:t>(Simple Selection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2000" y="977411"/>
            <a:ext cx="6480000" cy="1456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6199" y="2403583"/>
            <a:ext cx="7200000" cy="124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46199" y="3616346"/>
            <a:ext cx="7200000" cy="124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46199" y="4830870"/>
            <a:ext cx="7200000" cy="124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3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排序的基本概念</a:t>
            </a:r>
          </a:p>
        </p:txBody>
      </p:sp>
      <p:sp>
        <p:nvSpPr>
          <p:cNvPr id="3" name="内容占位符 2"/>
          <p:cNvSpPr>
            <a:spLocks noGrp="1"/>
          </p:cNvSpPr>
          <p:nvPr>
            <p:ph idx="1"/>
          </p:nvPr>
        </p:nvSpPr>
        <p:spPr>
          <a:xfrm>
            <a:off x="432000" y="911487"/>
            <a:ext cx="8280000" cy="5063602"/>
          </a:xfrm>
        </p:spPr>
        <p:txBody>
          <a:bodyPr/>
          <a:lstStyle/>
          <a:p>
            <a:pPr>
              <a:lnSpc>
                <a:spcPct val="150000"/>
              </a:lnSpc>
              <a:spcBef>
                <a:spcPts val="1200"/>
              </a:spcBef>
            </a:pPr>
            <a:r>
              <a:rPr lang="zh-CN" altLang="en-US" b="1" dirty="0">
                <a:solidFill>
                  <a:srgbClr val="FF0000"/>
                </a:solidFill>
                <a:latin typeface="Times New Roman" pitchFamily="18" charset="0"/>
                <a:cs typeface="Times New Roman" pitchFamily="18" charset="0"/>
              </a:rPr>
              <a:t>排序算法的稳定性 </a:t>
            </a:r>
            <a:r>
              <a:rPr lang="en-US" altLang="zh-CN" b="1" dirty="0">
                <a:solidFill>
                  <a:srgbClr val="FF0000"/>
                </a:solidFill>
                <a:latin typeface="Times New Roman" pitchFamily="18" charset="0"/>
                <a:cs typeface="Times New Roman" pitchFamily="18" charset="0"/>
              </a:rPr>
              <a:t>(Stability)</a:t>
            </a:r>
            <a:r>
              <a:rPr lang="zh-CN" altLang="en-US" b="1" dirty="0">
                <a:solidFill>
                  <a:srgbClr val="FF0000"/>
                </a:solidFill>
                <a:latin typeface="Times New Roman" pitchFamily="18" charset="0"/>
                <a:cs typeface="Times New Roman" pitchFamily="18" charset="0"/>
              </a:rPr>
              <a:t>：</a:t>
            </a:r>
            <a:r>
              <a:rPr lang="zh-CN" altLang="en-US" dirty="0">
                <a:latin typeface="Times New Roman" pitchFamily="18" charset="0"/>
                <a:cs typeface="Times New Roman" pitchFamily="18" charset="0"/>
              </a:rPr>
              <a:t>如果在对象序列中有两个对象</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i</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和</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j</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，它们的关键字 </a:t>
            </a:r>
            <a:r>
              <a:rPr lang="en-US" altLang="zh-CN" i="1" dirty="0">
                <a:latin typeface="Times New Roman" pitchFamily="18" charset="0"/>
                <a:cs typeface="Times New Roman" pitchFamily="18" charset="0"/>
              </a:rPr>
              <a:t>k</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i</a:t>
            </a:r>
            <a:r>
              <a:rPr lang="en-US" altLang="zh-CN" baseline="-25000" dirty="0">
                <a:latin typeface="Times New Roman" pitchFamily="18" charset="0"/>
                <a:cs typeface="Times New Roman" pitchFamily="18" charset="0"/>
              </a:rPr>
              <a:t>] </a:t>
            </a:r>
            <a:r>
              <a:rPr lang="en-US" altLang="zh-CN" i="1" dirty="0">
                <a:latin typeface="Times New Roman" pitchFamily="18" charset="0"/>
                <a:cs typeface="Times New Roman" pitchFamily="18" charset="0"/>
              </a:rPr>
              <a:t>== k</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j</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，且在排序之前，对象</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i</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排在</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j</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前面。如果在排序之后，对象</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i</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仍在对象</a:t>
            </a:r>
            <a:r>
              <a:rPr lang="en-US" altLang="zh-CN" i="1" dirty="0">
                <a:latin typeface="Times New Roman" pitchFamily="18" charset="0"/>
                <a:cs typeface="Times New Roman" pitchFamily="18" charset="0"/>
              </a:rPr>
              <a:t>r</a:t>
            </a:r>
            <a:r>
              <a:rPr lang="en-US" altLang="zh-CN" baseline="-25000" dirty="0">
                <a:latin typeface="Times New Roman" pitchFamily="18" charset="0"/>
                <a:cs typeface="Times New Roman" pitchFamily="18" charset="0"/>
              </a:rPr>
              <a:t>[</a:t>
            </a:r>
            <a:r>
              <a:rPr lang="en-US" altLang="zh-CN" i="1" baseline="-25000" dirty="0">
                <a:latin typeface="Times New Roman" pitchFamily="18" charset="0"/>
                <a:cs typeface="Times New Roman" pitchFamily="18" charset="0"/>
              </a:rPr>
              <a:t>j</a:t>
            </a:r>
            <a:r>
              <a:rPr lang="en-US" altLang="zh-CN" baseline="-25000" dirty="0">
                <a:latin typeface="Times New Roman" pitchFamily="18" charset="0"/>
                <a:cs typeface="Times New Roman" pitchFamily="18" charset="0"/>
              </a:rPr>
              <a:t>]</a:t>
            </a:r>
            <a:r>
              <a:rPr lang="zh-CN" altLang="en-US" dirty="0">
                <a:latin typeface="Times New Roman" pitchFamily="18" charset="0"/>
                <a:cs typeface="Times New Roman" pitchFamily="18" charset="0"/>
              </a:rPr>
              <a:t>的前面，则称这个排序方法是稳定的，否则称这个排序方法是不稳定的</a:t>
            </a:r>
            <a:r>
              <a:rPr lang="zh-CN" altLang="en-US" b="1" dirty="0">
                <a:effectLst>
                  <a:outerShdw blurRad="38100" dist="38100" dir="2700000" algn="tl">
                    <a:srgbClr val="C0C0C0"/>
                  </a:outerShdw>
                </a:effectLst>
                <a:latin typeface="Times New Roman" pitchFamily="18" charset="0"/>
                <a:cs typeface="Times New Roman" pitchFamily="18" charset="0"/>
              </a:rPr>
              <a:t>。</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11" name="矩形 10"/>
          <p:cNvSpPr/>
          <p:nvPr/>
        </p:nvSpPr>
        <p:spPr>
          <a:xfrm>
            <a:off x="819159" y="4330184"/>
            <a:ext cx="3422732" cy="523220"/>
          </a:xfrm>
          <a:prstGeom prst="rect">
            <a:avLst/>
          </a:prstGeom>
        </p:spPr>
        <p:txBody>
          <a:bodyPr wrap="none">
            <a:spAutoFit/>
          </a:bodyPr>
          <a:lstStyle/>
          <a:p>
            <a:r>
              <a:rPr lang="en-US" altLang="zh-CN" sz="2800" b="1" dirty="0">
                <a:solidFill>
                  <a:srgbClr val="FF0000"/>
                </a:solidFill>
              </a:rPr>
              <a:t>12</a:t>
            </a:r>
            <a:r>
              <a:rPr lang="en-US" altLang="zh-CN" sz="2800" b="1" dirty="0"/>
              <a:t>, 4, 22, 9, </a:t>
            </a:r>
            <a:r>
              <a:rPr lang="en-US" altLang="zh-CN" sz="2800" b="1" dirty="0">
                <a:solidFill>
                  <a:srgbClr val="FF0000"/>
                </a:solidFill>
              </a:rPr>
              <a:t>12*</a:t>
            </a:r>
            <a:r>
              <a:rPr lang="en-US" altLang="zh-CN" sz="2800" b="1" dirty="0"/>
              <a:t>, 33, 2</a:t>
            </a:r>
          </a:p>
        </p:txBody>
      </p:sp>
      <p:sp>
        <p:nvSpPr>
          <p:cNvPr id="12" name="矩形 11"/>
          <p:cNvSpPr/>
          <p:nvPr/>
        </p:nvSpPr>
        <p:spPr>
          <a:xfrm>
            <a:off x="4833942" y="3846548"/>
            <a:ext cx="3422732" cy="523220"/>
          </a:xfrm>
          <a:prstGeom prst="rect">
            <a:avLst/>
          </a:prstGeom>
        </p:spPr>
        <p:txBody>
          <a:bodyPr wrap="none">
            <a:spAutoFit/>
          </a:bodyPr>
          <a:lstStyle/>
          <a:p>
            <a:r>
              <a:rPr lang="en-US" altLang="zh-CN" sz="2800" b="1" dirty="0"/>
              <a:t>2, 4, 9, </a:t>
            </a:r>
            <a:r>
              <a:rPr lang="en-US" altLang="zh-CN" sz="2800" b="1" dirty="0">
                <a:solidFill>
                  <a:srgbClr val="FF0000"/>
                </a:solidFill>
              </a:rPr>
              <a:t>12</a:t>
            </a:r>
            <a:r>
              <a:rPr lang="en-US" altLang="zh-CN" sz="2800" b="1" dirty="0"/>
              <a:t>, </a:t>
            </a:r>
            <a:r>
              <a:rPr lang="en-US" altLang="zh-CN" sz="2800" b="1" dirty="0">
                <a:solidFill>
                  <a:srgbClr val="FF0000"/>
                </a:solidFill>
              </a:rPr>
              <a:t>12*</a:t>
            </a:r>
            <a:r>
              <a:rPr lang="en-US" altLang="zh-CN" sz="2800" b="1" dirty="0"/>
              <a:t>, 22, 33</a:t>
            </a:r>
          </a:p>
        </p:txBody>
      </p:sp>
      <p:sp>
        <p:nvSpPr>
          <p:cNvPr id="13" name="矩形 12"/>
          <p:cNvSpPr/>
          <p:nvPr/>
        </p:nvSpPr>
        <p:spPr>
          <a:xfrm>
            <a:off x="4833942" y="4773093"/>
            <a:ext cx="3422732" cy="523220"/>
          </a:xfrm>
          <a:prstGeom prst="rect">
            <a:avLst/>
          </a:prstGeom>
        </p:spPr>
        <p:txBody>
          <a:bodyPr wrap="none">
            <a:spAutoFit/>
          </a:bodyPr>
          <a:lstStyle/>
          <a:p>
            <a:r>
              <a:rPr lang="en-US" altLang="zh-CN" sz="2800" b="1" dirty="0"/>
              <a:t>2, 4, 9, </a:t>
            </a:r>
            <a:r>
              <a:rPr lang="en-US" altLang="zh-CN" sz="2800" b="1" dirty="0">
                <a:solidFill>
                  <a:srgbClr val="0000FF"/>
                </a:solidFill>
              </a:rPr>
              <a:t>12*</a:t>
            </a:r>
            <a:r>
              <a:rPr lang="en-US" altLang="zh-CN" sz="2800" b="1" dirty="0"/>
              <a:t>, </a:t>
            </a:r>
            <a:r>
              <a:rPr lang="en-US" altLang="zh-CN" sz="2800" b="1" dirty="0">
                <a:solidFill>
                  <a:srgbClr val="0000FF"/>
                </a:solidFill>
              </a:rPr>
              <a:t>12</a:t>
            </a:r>
            <a:r>
              <a:rPr lang="en-US" altLang="zh-CN" sz="2800" b="1" dirty="0"/>
              <a:t>, 22, 33</a:t>
            </a:r>
          </a:p>
        </p:txBody>
      </p:sp>
    </p:spTree>
    <p:extLst>
      <p:ext uri="{BB962C8B-B14F-4D97-AF65-F5344CB8AC3E}">
        <p14:creationId xmlns:p14="http://schemas.microsoft.com/office/powerpoint/2010/main" val="4116088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简单选择排序 </a:t>
            </a:r>
            <a:r>
              <a:rPr lang="en-US" altLang="zh-CN" dirty="0"/>
              <a:t>(Simple Selection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3577" y="1170908"/>
            <a:ext cx="7931150" cy="174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911" y="2916238"/>
            <a:ext cx="8168482" cy="141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911" y="4692094"/>
            <a:ext cx="7641829" cy="130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8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简单选择排序 </a:t>
            </a:r>
            <a:r>
              <a:rPr lang="en-US" altLang="zh-CN" dirty="0"/>
              <a:t>(Simple Selection Sort)</a:t>
            </a:r>
            <a:endParaRPr lang="zh-CN" altLang="en-US" dirty="0"/>
          </a:p>
        </p:txBody>
      </p:sp>
      <p:sp>
        <p:nvSpPr>
          <p:cNvPr id="3" name="内容占位符 2"/>
          <p:cNvSpPr>
            <a:spLocks noGrp="1"/>
          </p:cNvSpPr>
          <p:nvPr>
            <p:ph idx="1"/>
          </p:nvPr>
        </p:nvSpPr>
        <p:spPr/>
        <p:txBody>
          <a:bodyPr>
            <a:noAutofit/>
          </a:bodyPr>
          <a:lstStyle/>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void </a:t>
            </a:r>
            <a:r>
              <a:rPr kumimoji="1" lang="en-US" altLang="zh-CN" sz="1800" dirty="0" err="1">
                <a:latin typeface="Times New Roman" pitchFamily="18" charset="0"/>
                <a:ea typeface="宋体" pitchFamily="2" charset="-122"/>
                <a:cs typeface="Times New Roman" pitchFamily="18" charset="0"/>
              </a:rPr>
              <a:t>SelectSort</a:t>
            </a:r>
            <a:r>
              <a:rPr kumimoji="1" lang="en-US" altLang="zh-CN" sz="1800" dirty="0">
                <a:latin typeface="Times New Roman" pitchFamily="18" charset="0"/>
                <a:ea typeface="宋体" pitchFamily="2" charset="-122"/>
                <a:cs typeface="Times New Roman" pitchFamily="18" charset="0"/>
              </a:rPr>
              <a:t>(</a:t>
            </a:r>
            <a:r>
              <a:rPr kumimoji="1" lang="en-US" altLang="zh-CN" sz="1800" dirty="0" err="1">
                <a:latin typeface="Times New Roman" pitchFamily="18" charset="0"/>
                <a:ea typeface="宋体" pitchFamily="2" charset="-122"/>
                <a:cs typeface="Times New Roman" pitchFamily="18" charset="0"/>
              </a:rPr>
              <a:t>SqList</a:t>
            </a:r>
            <a:r>
              <a:rPr kumimoji="1" lang="en-US" altLang="zh-CN" sz="1800" dirty="0">
                <a:latin typeface="Times New Roman" pitchFamily="18" charset="0"/>
                <a:ea typeface="宋体" pitchFamily="2" charset="-122"/>
                <a:cs typeface="Times New Roman" pitchFamily="18" charset="0"/>
              </a:rPr>
              <a:t> &amp;L)</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 for (</a:t>
            </a:r>
            <a:r>
              <a:rPr kumimoji="1" lang="en-US" altLang="zh-CN" sz="1800" dirty="0" err="1">
                <a:latin typeface="Times New Roman" pitchFamily="18" charset="0"/>
                <a:ea typeface="宋体" pitchFamily="2" charset="-122"/>
                <a:cs typeface="Times New Roman" pitchFamily="18" charset="0"/>
              </a:rPr>
              <a:t>int</a:t>
            </a:r>
            <a:r>
              <a:rPr kumimoji="1" lang="en-US" altLang="zh-CN" sz="1800" dirty="0">
                <a:latin typeface="Times New Roman" pitchFamily="18" charset="0"/>
                <a:ea typeface="宋体" pitchFamily="2" charset="-122"/>
                <a:cs typeface="Times New Roman" pitchFamily="18" charset="0"/>
              </a:rPr>
              <a:t> i=1; i&lt;L.length;++i)</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r>
              <a:rPr kumimoji="1" lang="en-US" altLang="zh-CN" sz="1800" dirty="0">
                <a:effectLst>
                  <a:outerShdw blurRad="38100" dist="38100" dir="2700000" algn="tl">
                    <a:srgbClr val="C0C0C0"/>
                  </a:outerShdw>
                </a:effectLst>
                <a:latin typeface="Times New Roman" pitchFamily="18" charset="0"/>
                <a:ea typeface="宋体" pitchFamily="2" charset="-122"/>
                <a:cs typeface="Times New Roman" pitchFamily="18" charset="0"/>
              </a:rPr>
              <a:t> { </a:t>
            </a:r>
            <a:r>
              <a:rPr kumimoji="1" lang="en-US" altLang="zh-CN" sz="1800" dirty="0" err="1">
                <a:latin typeface="Times New Roman" pitchFamily="18" charset="0"/>
                <a:ea typeface="宋体" pitchFamily="2" charset="-122"/>
                <a:cs typeface="Times New Roman" pitchFamily="18" charset="0"/>
              </a:rPr>
              <a:t>int</a:t>
            </a:r>
            <a:r>
              <a:rPr kumimoji="1" lang="en-US" altLang="zh-CN" sz="1800" dirty="0">
                <a:latin typeface="Times New Roman" pitchFamily="18" charset="0"/>
                <a:ea typeface="宋体" pitchFamily="2" charset="-122"/>
                <a:cs typeface="Times New Roman" pitchFamily="18" charset="0"/>
              </a:rPr>
              <a:t> k=i;  </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for (</a:t>
            </a:r>
            <a:r>
              <a:rPr kumimoji="1" lang="en-US" altLang="zh-CN" sz="1800" dirty="0" err="1">
                <a:latin typeface="Times New Roman" pitchFamily="18" charset="0"/>
                <a:ea typeface="宋体" pitchFamily="2" charset="-122"/>
                <a:cs typeface="Times New Roman" pitchFamily="18" charset="0"/>
              </a:rPr>
              <a:t>int</a:t>
            </a:r>
            <a:r>
              <a:rPr kumimoji="1" lang="en-US" altLang="zh-CN" sz="1800" dirty="0">
                <a:latin typeface="Times New Roman" pitchFamily="18" charset="0"/>
                <a:ea typeface="宋体" pitchFamily="2" charset="-122"/>
                <a:cs typeface="Times New Roman" pitchFamily="18" charset="0"/>
              </a:rPr>
              <a:t> j=i+1;j&lt;=L.length;++j)</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r>
              <a:rPr kumimoji="1" lang="en-US" altLang="zh-CN" sz="1800" dirty="0">
                <a:solidFill>
                  <a:srgbClr val="005825"/>
                </a:solidFill>
                <a:latin typeface="Times New Roman" pitchFamily="18" charset="0"/>
                <a:ea typeface="宋体" pitchFamily="2" charset="-122"/>
                <a:cs typeface="Times New Roman" pitchFamily="18" charset="0"/>
              </a:rPr>
              <a:t>if (</a:t>
            </a:r>
            <a:r>
              <a:rPr kumimoji="1" lang="en-US" altLang="zh-CN" sz="1800" dirty="0" err="1">
                <a:solidFill>
                  <a:srgbClr val="005825"/>
                </a:solidFill>
                <a:latin typeface="Times New Roman" pitchFamily="18" charset="0"/>
                <a:ea typeface="宋体" pitchFamily="2" charset="-122"/>
                <a:cs typeface="Times New Roman" pitchFamily="18" charset="0"/>
              </a:rPr>
              <a:t>L.r</a:t>
            </a:r>
            <a:r>
              <a:rPr kumimoji="1" lang="en-US" altLang="zh-CN" sz="1800" dirty="0">
                <a:solidFill>
                  <a:srgbClr val="005825"/>
                </a:solidFill>
                <a:latin typeface="Times New Roman" pitchFamily="18" charset="0"/>
                <a:ea typeface="宋体" pitchFamily="2" charset="-122"/>
                <a:cs typeface="Times New Roman" pitchFamily="18" charset="0"/>
              </a:rPr>
              <a:t>[k].key &gt; </a:t>
            </a:r>
            <a:r>
              <a:rPr kumimoji="1" lang="en-US" altLang="zh-CN" sz="1800" dirty="0" err="1">
                <a:solidFill>
                  <a:srgbClr val="005825"/>
                </a:solidFill>
                <a:latin typeface="Times New Roman" pitchFamily="18" charset="0"/>
                <a:ea typeface="宋体" pitchFamily="2" charset="-122"/>
                <a:cs typeface="Times New Roman" pitchFamily="18" charset="0"/>
              </a:rPr>
              <a:t>L.r</a:t>
            </a:r>
            <a:r>
              <a:rPr kumimoji="1" lang="en-US" altLang="zh-CN" sz="1800" dirty="0">
                <a:solidFill>
                  <a:srgbClr val="005825"/>
                </a:solidFill>
                <a:latin typeface="Times New Roman" pitchFamily="18" charset="0"/>
                <a:ea typeface="宋体" pitchFamily="2" charset="-122"/>
                <a:cs typeface="Times New Roman" pitchFamily="18" charset="0"/>
              </a:rPr>
              <a:t>[j].key)   k = j;</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if (i!=k){ </a:t>
            </a:r>
            <a:r>
              <a:rPr kumimoji="1" lang="en-US" altLang="zh-CN" sz="1800" dirty="0" err="1">
                <a:latin typeface="Times New Roman" pitchFamily="18" charset="0"/>
                <a:ea typeface="宋体" pitchFamily="2" charset="-122"/>
                <a:cs typeface="Times New Roman" pitchFamily="18" charset="0"/>
              </a:rPr>
              <a:t>ElemType</a:t>
            </a:r>
            <a:r>
              <a:rPr kumimoji="1" lang="en-US" altLang="zh-CN" sz="1800" dirty="0">
                <a:latin typeface="Times New Roman" pitchFamily="18" charset="0"/>
                <a:ea typeface="宋体" pitchFamily="2" charset="-122"/>
                <a:cs typeface="Times New Roman" pitchFamily="18" charset="0"/>
              </a:rPr>
              <a:t> temp=</a:t>
            </a:r>
            <a:r>
              <a:rPr kumimoji="1" lang="en-US" altLang="zh-CN" sz="1800" dirty="0" err="1">
                <a:latin typeface="Times New Roman" pitchFamily="18" charset="0"/>
                <a:ea typeface="宋体" pitchFamily="2" charset="-122"/>
                <a:cs typeface="Times New Roman" pitchFamily="18" charset="0"/>
              </a:rPr>
              <a:t>L.r</a:t>
            </a:r>
            <a:r>
              <a:rPr kumimoji="1" lang="en-US" altLang="zh-CN" sz="1800" dirty="0">
                <a:latin typeface="Times New Roman" pitchFamily="18" charset="0"/>
                <a:ea typeface="宋体" pitchFamily="2" charset="-122"/>
                <a:cs typeface="Times New Roman" pitchFamily="18" charset="0"/>
              </a:rPr>
              <a:t>[i];</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r>
              <a:rPr kumimoji="1" lang="en-US" altLang="zh-CN" sz="1800" dirty="0" err="1">
                <a:latin typeface="Times New Roman" pitchFamily="18" charset="0"/>
                <a:ea typeface="宋体" pitchFamily="2" charset="-122"/>
                <a:cs typeface="Times New Roman" pitchFamily="18" charset="0"/>
              </a:rPr>
              <a:t>L.r</a:t>
            </a:r>
            <a:r>
              <a:rPr kumimoji="1" lang="en-US" altLang="zh-CN" sz="1800" dirty="0">
                <a:latin typeface="Times New Roman" pitchFamily="18" charset="0"/>
                <a:ea typeface="宋体" pitchFamily="2" charset="-122"/>
                <a:cs typeface="Times New Roman" pitchFamily="18" charset="0"/>
              </a:rPr>
              <a:t>[i]=</a:t>
            </a:r>
            <a:r>
              <a:rPr kumimoji="1" lang="en-US" altLang="zh-CN" sz="1800" dirty="0" err="1">
                <a:latin typeface="Times New Roman" pitchFamily="18" charset="0"/>
                <a:ea typeface="宋体" pitchFamily="2" charset="-122"/>
                <a:cs typeface="Times New Roman" pitchFamily="18" charset="0"/>
              </a:rPr>
              <a:t>L.r</a:t>
            </a:r>
            <a:r>
              <a:rPr kumimoji="1" lang="en-US" altLang="zh-CN" sz="1800" dirty="0">
                <a:latin typeface="Times New Roman" pitchFamily="18" charset="0"/>
                <a:ea typeface="宋体" pitchFamily="2" charset="-122"/>
                <a:cs typeface="Times New Roman" pitchFamily="18" charset="0"/>
              </a:rPr>
              <a:t>[k];</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r>
              <a:rPr kumimoji="1" lang="en-US" altLang="zh-CN" sz="1800" dirty="0" err="1">
                <a:latin typeface="Times New Roman" pitchFamily="18" charset="0"/>
                <a:ea typeface="宋体" pitchFamily="2" charset="-122"/>
                <a:cs typeface="Times New Roman" pitchFamily="18" charset="0"/>
              </a:rPr>
              <a:t>L.r</a:t>
            </a:r>
            <a:r>
              <a:rPr kumimoji="1" lang="en-US" altLang="zh-CN" sz="1800" dirty="0">
                <a:latin typeface="Times New Roman" pitchFamily="18" charset="0"/>
                <a:ea typeface="宋体" pitchFamily="2" charset="-122"/>
                <a:cs typeface="Times New Roman" pitchFamily="18" charset="0"/>
              </a:rPr>
              <a:t>[k]=temp; 	</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	</a:t>
            </a:r>
            <a:r>
              <a:rPr kumimoji="1" lang="en-US" altLang="zh-CN" sz="1800" dirty="0">
                <a:effectLst>
                  <a:outerShdw blurRad="38100" dist="38100" dir="2700000" algn="tl">
                    <a:srgbClr val="C0C0C0"/>
                  </a:outerShdw>
                </a:effectLst>
                <a:latin typeface="Times New Roman" pitchFamily="18" charset="0"/>
                <a:ea typeface="宋体" pitchFamily="2" charset="-122"/>
                <a:cs typeface="Times New Roman" pitchFamily="18" charset="0"/>
              </a:rPr>
              <a:t>}</a:t>
            </a:r>
          </a:p>
          <a:p>
            <a:pPr marL="0" lvl="0" indent="0" eaLnBrk="0" fontAlgn="base" hangingPunct="0">
              <a:lnSpc>
                <a:spcPct val="125000"/>
              </a:lnSpc>
              <a:spcBef>
                <a:spcPts val="600"/>
              </a:spcBef>
              <a:spcAft>
                <a:spcPct val="0"/>
              </a:spcAft>
              <a:buNone/>
              <a:defRPr/>
            </a:pPr>
            <a:r>
              <a:rPr kumimoji="1" lang="en-US" altLang="zh-CN" sz="1800" dirty="0">
                <a:latin typeface="Times New Roman" pitchFamily="18" charset="0"/>
                <a:ea typeface="宋体" pitchFamily="2" charset="-122"/>
                <a:cs typeface="Times New Roman" pitchFamily="18" charset="0"/>
              </a:rPr>
              <a:t>}</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文本框 5"/>
          <p:cNvSpPr txBox="1"/>
          <p:nvPr/>
        </p:nvSpPr>
        <p:spPr>
          <a:xfrm>
            <a:off x="4983480" y="2697480"/>
            <a:ext cx="3466013" cy="369332"/>
          </a:xfrm>
          <a:prstGeom prst="rect">
            <a:avLst/>
          </a:prstGeom>
          <a:noFill/>
        </p:spPr>
        <p:txBody>
          <a:bodyPr wrap="none" rtlCol="0">
            <a:spAutoFit/>
          </a:bodyPr>
          <a:lstStyle/>
          <a:p>
            <a:r>
              <a:rPr lang="en-US" altLang="zh-CN" dirty="0">
                <a:solidFill>
                  <a:srgbClr val="005825"/>
                </a:solidFill>
              </a:rPr>
              <a:t>// </a:t>
            </a:r>
            <a:r>
              <a:rPr lang="zh-CN" altLang="en-US" dirty="0">
                <a:solidFill>
                  <a:srgbClr val="005825"/>
                </a:solidFill>
              </a:rPr>
              <a:t>赋值的是下标而不是交换数据</a:t>
            </a:r>
          </a:p>
        </p:txBody>
      </p:sp>
    </p:spTree>
    <p:extLst>
      <p:ext uri="{BB962C8B-B14F-4D97-AF65-F5344CB8AC3E}">
        <p14:creationId xmlns:p14="http://schemas.microsoft.com/office/powerpoint/2010/main" val="3418772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简单选择排序 </a:t>
            </a:r>
            <a:r>
              <a:rPr lang="en-US" altLang="zh-CN" dirty="0"/>
              <a:t>(Simple Selection Sort)</a:t>
            </a:r>
            <a:endParaRPr lang="zh-CN" altLang="en-US" dirty="0"/>
          </a:p>
        </p:txBody>
      </p:sp>
      <p:sp>
        <p:nvSpPr>
          <p:cNvPr id="3" name="内容占位符 2"/>
          <p:cNvSpPr>
            <a:spLocks noGrp="1"/>
          </p:cNvSpPr>
          <p:nvPr>
            <p:ph idx="1"/>
          </p:nvPr>
        </p:nvSpPr>
        <p:spPr/>
        <p:txBody>
          <a:bodyPr>
            <a:normAutofit fontScale="92500"/>
          </a:bodyPr>
          <a:lstStyle/>
          <a:p>
            <a:pPr>
              <a:lnSpc>
                <a:spcPct val="150000"/>
              </a:lnSpc>
              <a:spcBef>
                <a:spcPts val="600"/>
              </a:spcBef>
            </a:pPr>
            <a:r>
              <a:rPr lang="zh-CN" altLang="en-US" sz="2000" dirty="0"/>
              <a:t>算法分析 </a:t>
            </a:r>
          </a:p>
          <a:p>
            <a:pPr>
              <a:lnSpc>
                <a:spcPct val="150000"/>
              </a:lnSpc>
              <a:spcBef>
                <a:spcPts val="600"/>
              </a:spcBef>
            </a:pPr>
            <a:r>
              <a:rPr lang="zh-CN" altLang="en-US" sz="2000" dirty="0">
                <a:latin typeface="Times New Roman" pitchFamily="18" charset="0"/>
                <a:cs typeface="Times New Roman" pitchFamily="18" charset="0"/>
              </a:rPr>
              <a:t>直接选择排序的关键字比较次数</a:t>
            </a:r>
            <a:r>
              <a:rPr lang="en-US" altLang="zh-CN" sz="2000" i="1" dirty="0">
                <a:latin typeface="Times New Roman" pitchFamily="18" charset="0"/>
                <a:cs typeface="Times New Roman" pitchFamily="18" charset="0"/>
              </a:rPr>
              <a:t>KCN</a:t>
            </a:r>
            <a:r>
              <a:rPr lang="zh-CN" altLang="en-US" sz="2000" dirty="0">
                <a:latin typeface="Times New Roman" pitchFamily="18" charset="0"/>
                <a:cs typeface="Times New Roman" pitchFamily="18" charset="0"/>
              </a:rPr>
              <a:t>与对象的初始排列无关。</a:t>
            </a:r>
            <a:endParaRPr lang="en-US" altLang="zh-CN" sz="2000" dirty="0">
              <a:latin typeface="Times New Roman" pitchFamily="18" charset="0"/>
              <a:cs typeface="Times New Roman" pitchFamily="18" charset="0"/>
            </a:endParaRPr>
          </a:p>
          <a:p>
            <a:pPr>
              <a:lnSpc>
                <a:spcPct val="150000"/>
              </a:lnSpc>
              <a:spcBef>
                <a:spcPts val="600"/>
              </a:spcBef>
            </a:pPr>
            <a:r>
              <a:rPr lang="zh-CN" altLang="en-US" sz="2000" dirty="0">
                <a:latin typeface="Times New Roman" pitchFamily="18" charset="0"/>
                <a:cs typeface="Times New Roman" pitchFamily="18" charset="0"/>
              </a:rPr>
              <a:t>第 </a:t>
            </a:r>
            <a:r>
              <a:rPr lang="en-US" altLang="zh-CN" sz="2000" i="1" dirty="0">
                <a:latin typeface="Times New Roman" pitchFamily="18" charset="0"/>
                <a:cs typeface="Times New Roman" pitchFamily="18" charset="0"/>
              </a:rPr>
              <a:t>i </a:t>
            </a:r>
            <a:r>
              <a:rPr lang="zh-CN" altLang="en-US" sz="2000" dirty="0">
                <a:latin typeface="Times New Roman" pitchFamily="18" charset="0"/>
                <a:cs typeface="Times New Roman" pitchFamily="18" charset="0"/>
              </a:rPr>
              <a:t>趟选择具有最小关键字对象所需的比较次数总是 </a:t>
            </a:r>
            <a:r>
              <a:rPr lang="en-US" altLang="zh-CN" sz="2000" i="1" dirty="0">
                <a:latin typeface="Times New Roman" pitchFamily="18" charset="0"/>
                <a:cs typeface="Times New Roman" pitchFamily="18" charset="0"/>
              </a:rPr>
              <a:t>n-i-</a:t>
            </a:r>
            <a:r>
              <a:rPr lang="en-US" altLang="zh-CN" sz="2000" dirty="0">
                <a:latin typeface="Times New Roman" pitchFamily="18" charset="0"/>
                <a:cs typeface="Times New Roman" pitchFamily="18" charset="0"/>
              </a:rPr>
              <a:t>1 </a:t>
            </a:r>
            <a:r>
              <a:rPr lang="zh-CN" altLang="en-US" sz="2000" dirty="0">
                <a:latin typeface="Times New Roman" pitchFamily="18" charset="0"/>
                <a:cs typeface="Times New Roman" pitchFamily="18" charset="0"/>
              </a:rPr>
              <a:t>次，此处假定整个待排序对象序列有 </a:t>
            </a:r>
            <a:r>
              <a:rPr lang="en-US" altLang="zh-CN" sz="2000" i="1" dirty="0">
                <a:latin typeface="Times New Roman" pitchFamily="18" charset="0"/>
                <a:cs typeface="Times New Roman" pitchFamily="18" charset="0"/>
              </a:rPr>
              <a:t>n </a:t>
            </a:r>
            <a:r>
              <a:rPr lang="zh-CN" altLang="en-US" sz="2000" dirty="0">
                <a:latin typeface="Times New Roman" pitchFamily="18" charset="0"/>
                <a:cs typeface="Times New Roman" pitchFamily="18" charset="0"/>
              </a:rPr>
              <a:t>个对象。因此，总的关键字比较次数为</a:t>
            </a:r>
            <a:endParaRPr lang="en-US" altLang="zh-CN" sz="2000" dirty="0">
              <a:latin typeface="Times New Roman" pitchFamily="18" charset="0"/>
              <a:cs typeface="Times New Roman" pitchFamily="18" charset="0"/>
            </a:endParaRPr>
          </a:p>
          <a:p>
            <a:pPr>
              <a:lnSpc>
                <a:spcPct val="150000"/>
              </a:lnSpc>
              <a:spcBef>
                <a:spcPts val="600"/>
              </a:spcBef>
            </a:pPr>
            <a:endParaRPr lang="en-US" altLang="zh-CN" sz="2000" dirty="0">
              <a:latin typeface="Times New Roman" pitchFamily="18" charset="0"/>
              <a:cs typeface="Times New Roman" pitchFamily="18" charset="0"/>
            </a:endParaRPr>
          </a:p>
          <a:p>
            <a:pPr>
              <a:lnSpc>
                <a:spcPct val="150000"/>
              </a:lnSpc>
              <a:spcBef>
                <a:spcPts val="600"/>
              </a:spcBef>
            </a:pPr>
            <a:endParaRPr lang="en-US" altLang="zh-CN" sz="2000" dirty="0">
              <a:latin typeface="Times New Roman" pitchFamily="18" charset="0"/>
              <a:cs typeface="Times New Roman" pitchFamily="18" charset="0"/>
            </a:endParaRPr>
          </a:p>
          <a:p>
            <a:pPr>
              <a:lnSpc>
                <a:spcPct val="150000"/>
              </a:lnSpc>
              <a:spcBef>
                <a:spcPts val="600"/>
              </a:spcBef>
            </a:pPr>
            <a:r>
              <a:rPr lang="zh-CN" altLang="en-US" sz="2000" dirty="0">
                <a:latin typeface="Times New Roman" pitchFamily="18" charset="0"/>
                <a:cs typeface="Times New Roman" pitchFamily="18" charset="0"/>
              </a:rPr>
              <a:t>对象的移动次数与对象序列的初始排列有关。当这组对象的初始状态是按其关键字从小到大有序的时候，对象的移动次数</a:t>
            </a:r>
            <a:r>
              <a:rPr lang="en-US" altLang="zh-CN" sz="2000" dirty="0">
                <a:latin typeface="Times New Roman" pitchFamily="18" charset="0"/>
                <a:cs typeface="Times New Roman" pitchFamily="18" charset="0"/>
              </a:rPr>
              <a:t>RMN = 0</a:t>
            </a:r>
            <a:r>
              <a:rPr lang="zh-CN" altLang="en-US" sz="2000" dirty="0">
                <a:latin typeface="Times New Roman" pitchFamily="18" charset="0"/>
                <a:cs typeface="Times New Roman" pitchFamily="18" charset="0"/>
              </a:rPr>
              <a:t>，达到最少。</a:t>
            </a:r>
          </a:p>
          <a:p>
            <a:pPr>
              <a:lnSpc>
                <a:spcPct val="150000"/>
              </a:lnSpc>
              <a:spcBef>
                <a:spcPts val="600"/>
              </a:spcBef>
            </a:pPr>
            <a:r>
              <a:rPr lang="zh-CN" altLang="en-US" sz="2000" dirty="0">
                <a:latin typeface="Times New Roman" pitchFamily="18" charset="0"/>
                <a:cs typeface="Times New Roman" pitchFamily="18" charset="0"/>
              </a:rPr>
              <a:t>最坏情况是每一趟都要进行交换，总的对象移动次数为</a:t>
            </a:r>
            <a:r>
              <a:rPr lang="en-US" altLang="zh-CN" sz="2000" dirty="0">
                <a:latin typeface="Times New Roman" pitchFamily="18" charset="0"/>
                <a:cs typeface="Times New Roman" pitchFamily="18" charset="0"/>
              </a:rPr>
              <a:t>RMN = 3(n-1)</a:t>
            </a:r>
            <a:r>
              <a:rPr lang="zh-CN" altLang="en-US" sz="2000" dirty="0">
                <a:latin typeface="Times New Roman" pitchFamily="18" charset="0"/>
                <a:cs typeface="Times New Roman" pitchFamily="18" charset="0"/>
              </a:rPr>
              <a:t>。</a:t>
            </a:r>
          </a:p>
          <a:p>
            <a:pPr>
              <a:lnSpc>
                <a:spcPct val="150000"/>
              </a:lnSpc>
              <a:spcBef>
                <a:spcPts val="600"/>
              </a:spcBef>
            </a:pPr>
            <a:r>
              <a:rPr lang="zh-CN" altLang="en-US" sz="2000" dirty="0">
                <a:latin typeface="Times New Roman" pitchFamily="18" charset="0"/>
                <a:cs typeface="Times New Roman" pitchFamily="18" charset="0"/>
              </a:rPr>
              <a:t>直接选择排序是一种</a:t>
            </a:r>
            <a:r>
              <a:rPr lang="zh-CN" altLang="en-US" sz="2000" b="1" dirty="0">
                <a:solidFill>
                  <a:srgbClr val="0000FF"/>
                </a:solidFill>
                <a:latin typeface="Times New Roman" pitchFamily="18" charset="0"/>
                <a:cs typeface="Times New Roman" pitchFamily="18" charset="0"/>
              </a:rPr>
              <a:t>不稳定的排序方法</a:t>
            </a:r>
            <a:r>
              <a:rPr lang="zh-CN" altLang="en-US" sz="2000" dirty="0">
                <a:latin typeface="Times New Roman" pitchFamily="18" charset="0"/>
                <a:cs typeface="Times New Roman" pitchFamily="18" charset="0"/>
              </a:rPr>
              <a:t>。</a:t>
            </a:r>
          </a:p>
          <a:p>
            <a:pPr>
              <a:lnSpc>
                <a:spcPct val="150000"/>
              </a:lnSpc>
              <a:spcBef>
                <a:spcPts val="600"/>
              </a:spcBef>
            </a:pPr>
            <a:endParaRPr lang="zh-CN" altLang="en-US" sz="2000" dirty="0">
              <a:latin typeface="Times New Roman" pitchFamily="18" charset="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6" name="对象 5"/>
          <p:cNvGraphicFramePr>
            <a:graphicFrameLocks noChangeAspect="1"/>
          </p:cNvGraphicFramePr>
          <p:nvPr/>
        </p:nvGraphicFramePr>
        <p:xfrm>
          <a:off x="2863691" y="3091766"/>
          <a:ext cx="3416617" cy="703044"/>
        </p:xfrm>
        <a:graphic>
          <a:graphicData uri="http://schemas.openxmlformats.org/presentationml/2006/ole">
            <mc:AlternateContent xmlns:mc="http://schemas.openxmlformats.org/markup-compatibility/2006">
              <mc:Choice xmlns:v="urn:schemas-microsoft-com:vml" Requires="v">
                <p:oleObj name="公式" r:id="rId2" imgW="1943100" imgH="431800" progId="Equation.3">
                  <p:embed/>
                </p:oleObj>
              </mc:Choice>
              <mc:Fallback>
                <p:oleObj name="公式" r:id="rId2" imgW="1943100" imgH="431800" progId="Equation.3">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91" y="3091766"/>
                        <a:ext cx="3416617" cy="7030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16678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a:t>
            </a:r>
            <a:r>
              <a:rPr lang="zh-CN" altLang="en-US" b="1" dirty="0">
                <a:solidFill>
                  <a:srgbClr val="FF0000"/>
                </a:solidFill>
                <a:latin typeface="微软雅黑" pitchFamily="34" charset="-122"/>
              </a:rPr>
              <a:t>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6279353" y="2429138"/>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4193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normAutofit/>
          </a:bodyPr>
          <a:lstStyle/>
          <a:p>
            <a:pPr>
              <a:lnSpc>
                <a:spcPct val="130000"/>
              </a:lnSpc>
              <a:buFont typeface="Wingdings" charset="2"/>
              <a:buNone/>
            </a:pPr>
            <a:r>
              <a:rPr lang="zh-CN" altLang="en-US" sz="2800" dirty="0"/>
              <a:t>堆的性质</a:t>
            </a:r>
          </a:p>
          <a:p>
            <a:pPr>
              <a:lnSpc>
                <a:spcPct val="130000"/>
              </a:lnSpc>
            </a:pPr>
            <a:r>
              <a:rPr lang="zh-CN" altLang="en-US" sz="2000" dirty="0"/>
              <a:t>从逻辑的角度来讲，</a:t>
            </a:r>
            <a:r>
              <a:rPr lang="zh-CN" altLang="en-US" sz="2000" dirty="0">
                <a:solidFill>
                  <a:srgbClr val="0000FF"/>
                </a:solidFill>
              </a:rPr>
              <a:t>堆是一种树形结构</a:t>
            </a:r>
            <a:r>
              <a:rPr lang="zh-CN" altLang="en-US" sz="2000" dirty="0"/>
              <a:t>，而且是一种特殊的完全二叉树。此完全二叉树的每个结点对应于序列中的一个关键码，根结点对应于关键码</a:t>
            </a:r>
            <a:r>
              <a:rPr lang="en-US" altLang="zh-CN" sz="2000" dirty="0"/>
              <a:t>K</a:t>
            </a:r>
            <a:r>
              <a:rPr lang="en-US" altLang="zh-CN" sz="2000" baseline="-25000" dirty="0"/>
              <a:t>0</a:t>
            </a:r>
            <a:r>
              <a:rPr lang="zh-CN" altLang="en-US" sz="2000" dirty="0"/>
              <a:t>，按层次从左至右依次类推。</a:t>
            </a:r>
          </a:p>
          <a:p>
            <a:pPr>
              <a:lnSpc>
                <a:spcPct val="130000"/>
              </a:lnSpc>
            </a:pPr>
            <a:r>
              <a:rPr lang="zh-CN" altLang="en-US" sz="2000" dirty="0"/>
              <a:t>说其特殊，主要是因为堆序只是</a:t>
            </a:r>
            <a:r>
              <a:rPr lang="zh-CN" altLang="en-US" sz="2000" dirty="0">
                <a:solidFill>
                  <a:srgbClr val="0000FF"/>
                </a:solidFill>
              </a:rPr>
              <a:t>局部有序</a:t>
            </a:r>
            <a:r>
              <a:rPr lang="zh-CN" altLang="en-US" sz="2000" dirty="0"/>
              <a:t>，即最小堆对应的完全二叉树中所有内部结点的值均不大于其左右孩子的关键码值，而一个结点与其兄弟之间没有必然的联系。</a:t>
            </a:r>
          </a:p>
          <a:p>
            <a:pPr>
              <a:lnSpc>
                <a:spcPct val="130000"/>
              </a:lnSpc>
            </a:pPr>
            <a:r>
              <a:rPr lang="zh-CN" altLang="en-US" sz="2000" dirty="0">
                <a:solidFill>
                  <a:srgbClr val="0000FF"/>
                </a:solidFill>
              </a:rPr>
              <a:t>最小堆不像二叉排序树那样实现了关键码的完全排序</a:t>
            </a:r>
            <a:r>
              <a:rPr lang="zh-CN" altLang="en-US" sz="2000" dirty="0"/>
              <a:t>。相比较而言，只有当结点之间是父子关系的时候，才可以确定这两个结点关键码的大小关系。</a:t>
            </a:r>
            <a:endParaRPr lang="zh-CN" altLang="en-US" sz="2000" dirty="0">
              <a:latin typeface="黑体" charset="0"/>
            </a:endParaRP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494637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lstStyle/>
          <a:p>
            <a:r>
              <a:rPr lang="zh-CN" altLang="en-US" dirty="0"/>
              <a:t>堆的定义及其实现</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Line 37"/>
          <p:cNvSpPr>
            <a:spLocks noChangeShapeType="1"/>
          </p:cNvSpPr>
          <p:nvPr/>
        </p:nvSpPr>
        <p:spPr bwMode="auto">
          <a:xfrm flipH="1">
            <a:off x="5095462" y="2610674"/>
            <a:ext cx="7620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 name="Line 21"/>
          <p:cNvSpPr>
            <a:spLocks noChangeShapeType="1"/>
          </p:cNvSpPr>
          <p:nvPr/>
        </p:nvSpPr>
        <p:spPr bwMode="auto">
          <a:xfrm flipH="1">
            <a:off x="3064568" y="2736570"/>
            <a:ext cx="304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 name="Line 20"/>
          <p:cNvSpPr>
            <a:spLocks noChangeShapeType="1"/>
          </p:cNvSpPr>
          <p:nvPr/>
        </p:nvSpPr>
        <p:spPr bwMode="auto">
          <a:xfrm>
            <a:off x="3521768" y="2660370"/>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0" name="Line 19"/>
          <p:cNvSpPr>
            <a:spLocks noChangeShapeType="1"/>
          </p:cNvSpPr>
          <p:nvPr/>
        </p:nvSpPr>
        <p:spPr bwMode="auto">
          <a:xfrm>
            <a:off x="1921568" y="2736570"/>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1" name="Line 18"/>
          <p:cNvSpPr>
            <a:spLocks noChangeShapeType="1"/>
          </p:cNvSpPr>
          <p:nvPr/>
        </p:nvSpPr>
        <p:spPr bwMode="auto">
          <a:xfrm>
            <a:off x="1540568" y="3498570"/>
            <a:ext cx="3048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 name="Line 17"/>
          <p:cNvSpPr>
            <a:spLocks noChangeShapeType="1"/>
          </p:cNvSpPr>
          <p:nvPr/>
        </p:nvSpPr>
        <p:spPr bwMode="auto">
          <a:xfrm flipH="1">
            <a:off x="1083368" y="2584170"/>
            <a:ext cx="7620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2759768" y="2050770"/>
            <a:ext cx="685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 name="Line 15"/>
          <p:cNvSpPr>
            <a:spLocks noChangeShapeType="1"/>
          </p:cNvSpPr>
          <p:nvPr/>
        </p:nvSpPr>
        <p:spPr bwMode="auto">
          <a:xfrm flipH="1">
            <a:off x="1845368" y="1974570"/>
            <a:ext cx="8382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 name="Oval 6"/>
          <p:cNvSpPr>
            <a:spLocks noChangeArrowheads="1"/>
          </p:cNvSpPr>
          <p:nvPr/>
        </p:nvSpPr>
        <p:spPr bwMode="auto">
          <a:xfrm>
            <a:off x="2454968" y="16697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18" name="Oval 7"/>
          <p:cNvSpPr>
            <a:spLocks noChangeArrowheads="1"/>
          </p:cNvSpPr>
          <p:nvPr/>
        </p:nvSpPr>
        <p:spPr bwMode="auto">
          <a:xfrm>
            <a:off x="1616768" y="22793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19" name="Oval 8"/>
          <p:cNvSpPr>
            <a:spLocks noChangeArrowheads="1"/>
          </p:cNvSpPr>
          <p:nvPr/>
        </p:nvSpPr>
        <p:spPr bwMode="auto">
          <a:xfrm>
            <a:off x="3216968" y="22793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0" name="Oval 9"/>
          <p:cNvSpPr>
            <a:spLocks noChangeArrowheads="1"/>
          </p:cNvSpPr>
          <p:nvPr/>
        </p:nvSpPr>
        <p:spPr bwMode="auto">
          <a:xfrm>
            <a:off x="28359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1" name="Oval 10"/>
          <p:cNvSpPr>
            <a:spLocks noChangeArrowheads="1"/>
          </p:cNvSpPr>
          <p:nvPr/>
        </p:nvSpPr>
        <p:spPr bwMode="auto">
          <a:xfrm>
            <a:off x="35979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2" name="Oval 11"/>
          <p:cNvSpPr>
            <a:spLocks noChangeArrowheads="1"/>
          </p:cNvSpPr>
          <p:nvPr/>
        </p:nvSpPr>
        <p:spPr bwMode="auto">
          <a:xfrm>
            <a:off x="19977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3" name="Oval 12"/>
          <p:cNvSpPr>
            <a:spLocks noChangeArrowheads="1"/>
          </p:cNvSpPr>
          <p:nvPr/>
        </p:nvSpPr>
        <p:spPr bwMode="auto">
          <a:xfrm>
            <a:off x="12357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4" name="Oval 13"/>
          <p:cNvSpPr>
            <a:spLocks noChangeArrowheads="1"/>
          </p:cNvSpPr>
          <p:nvPr/>
        </p:nvSpPr>
        <p:spPr bwMode="auto">
          <a:xfrm>
            <a:off x="1540568" y="3727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5" name="Oval 14"/>
          <p:cNvSpPr>
            <a:spLocks noChangeArrowheads="1"/>
          </p:cNvSpPr>
          <p:nvPr/>
        </p:nvSpPr>
        <p:spPr bwMode="auto">
          <a:xfrm>
            <a:off x="854768" y="3727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6" name="Line 22"/>
          <p:cNvSpPr>
            <a:spLocks noChangeShapeType="1"/>
          </p:cNvSpPr>
          <p:nvPr/>
        </p:nvSpPr>
        <p:spPr bwMode="auto">
          <a:xfrm flipH="1">
            <a:off x="7076662" y="2763074"/>
            <a:ext cx="304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7" name="Line 23"/>
          <p:cNvSpPr>
            <a:spLocks noChangeShapeType="1"/>
          </p:cNvSpPr>
          <p:nvPr/>
        </p:nvSpPr>
        <p:spPr bwMode="auto">
          <a:xfrm>
            <a:off x="7533862" y="2686874"/>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8" name="Line 24"/>
          <p:cNvSpPr>
            <a:spLocks noChangeShapeType="1"/>
          </p:cNvSpPr>
          <p:nvPr/>
        </p:nvSpPr>
        <p:spPr bwMode="auto">
          <a:xfrm>
            <a:off x="5933662" y="2763074"/>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9" name="Line 25"/>
          <p:cNvSpPr>
            <a:spLocks noChangeShapeType="1"/>
          </p:cNvSpPr>
          <p:nvPr/>
        </p:nvSpPr>
        <p:spPr bwMode="auto">
          <a:xfrm>
            <a:off x="5552662" y="3525074"/>
            <a:ext cx="3048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 name="Line 26"/>
          <p:cNvSpPr>
            <a:spLocks noChangeShapeType="1"/>
          </p:cNvSpPr>
          <p:nvPr/>
        </p:nvSpPr>
        <p:spPr bwMode="auto">
          <a:xfrm>
            <a:off x="6771862" y="2077274"/>
            <a:ext cx="685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 name="Line 27"/>
          <p:cNvSpPr>
            <a:spLocks noChangeShapeType="1"/>
          </p:cNvSpPr>
          <p:nvPr/>
        </p:nvSpPr>
        <p:spPr bwMode="auto">
          <a:xfrm flipH="1">
            <a:off x="5857462" y="2001074"/>
            <a:ext cx="8382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 name="Oval 28"/>
          <p:cNvSpPr>
            <a:spLocks noChangeArrowheads="1"/>
          </p:cNvSpPr>
          <p:nvPr/>
        </p:nvSpPr>
        <p:spPr bwMode="auto">
          <a:xfrm>
            <a:off x="6467062" y="16962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3" name="Oval 29"/>
          <p:cNvSpPr>
            <a:spLocks noChangeArrowheads="1"/>
          </p:cNvSpPr>
          <p:nvPr/>
        </p:nvSpPr>
        <p:spPr bwMode="auto">
          <a:xfrm>
            <a:off x="5628862" y="23058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4" name="Oval 30"/>
          <p:cNvSpPr>
            <a:spLocks noChangeArrowheads="1"/>
          </p:cNvSpPr>
          <p:nvPr/>
        </p:nvSpPr>
        <p:spPr bwMode="auto">
          <a:xfrm>
            <a:off x="7229062" y="23058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5" name="Oval 31"/>
          <p:cNvSpPr>
            <a:spLocks noChangeArrowheads="1"/>
          </p:cNvSpPr>
          <p:nvPr/>
        </p:nvSpPr>
        <p:spPr bwMode="auto">
          <a:xfrm>
            <a:off x="68480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6" name="Oval 32"/>
          <p:cNvSpPr>
            <a:spLocks noChangeArrowheads="1"/>
          </p:cNvSpPr>
          <p:nvPr/>
        </p:nvSpPr>
        <p:spPr bwMode="auto">
          <a:xfrm>
            <a:off x="76100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7" name="Oval 33"/>
          <p:cNvSpPr>
            <a:spLocks noChangeArrowheads="1"/>
          </p:cNvSpPr>
          <p:nvPr/>
        </p:nvSpPr>
        <p:spPr bwMode="auto">
          <a:xfrm>
            <a:off x="60098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8" name="Oval 34"/>
          <p:cNvSpPr>
            <a:spLocks noChangeArrowheads="1"/>
          </p:cNvSpPr>
          <p:nvPr/>
        </p:nvSpPr>
        <p:spPr bwMode="auto">
          <a:xfrm>
            <a:off x="52478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9" name="Oval 35"/>
          <p:cNvSpPr>
            <a:spLocks noChangeArrowheads="1"/>
          </p:cNvSpPr>
          <p:nvPr/>
        </p:nvSpPr>
        <p:spPr bwMode="auto">
          <a:xfrm>
            <a:off x="5552662" y="3753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40" name="Oval 36"/>
          <p:cNvSpPr>
            <a:spLocks noChangeArrowheads="1"/>
          </p:cNvSpPr>
          <p:nvPr/>
        </p:nvSpPr>
        <p:spPr bwMode="auto">
          <a:xfrm>
            <a:off x="4866862" y="3753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41" name="Text Box 38"/>
          <p:cNvSpPr txBox="1">
            <a:spLocks noChangeArrowheads="1"/>
          </p:cNvSpPr>
          <p:nvPr/>
        </p:nvSpPr>
        <p:spPr bwMode="auto">
          <a:xfrm>
            <a:off x="2464493" y="1684058"/>
            <a:ext cx="5238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r>
              <a:rPr lang="en-US" altLang="zh-CN" sz="2800">
                <a:solidFill>
                  <a:srgbClr val="CC3300"/>
                </a:solidFill>
                <a:latin typeface="Arial Narrow" charset="0"/>
              </a:rPr>
              <a:t>09</a:t>
            </a:r>
            <a:endParaRPr lang="en-US" altLang="zh-CN" b="0"/>
          </a:p>
        </p:txBody>
      </p:sp>
      <p:sp>
        <p:nvSpPr>
          <p:cNvPr id="42" name="Text Box 39"/>
          <p:cNvSpPr txBox="1">
            <a:spLocks noChangeArrowheads="1"/>
          </p:cNvSpPr>
          <p:nvPr/>
        </p:nvSpPr>
        <p:spPr bwMode="auto">
          <a:xfrm>
            <a:off x="6848062" y="2991674"/>
            <a:ext cx="539750" cy="519113"/>
          </a:xfrm>
          <a:prstGeom prst="rect">
            <a:avLst/>
          </a:prstGeom>
          <a:noFill/>
          <a:ln w="381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r>
              <a:rPr lang="en-US" altLang="zh-CN" sz="2800" dirty="0">
                <a:solidFill>
                  <a:srgbClr val="CC3300"/>
                </a:solidFill>
                <a:latin typeface="Arial Narrow" charset="0"/>
              </a:rPr>
              <a:t>09</a:t>
            </a:r>
            <a:endParaRPr lang="en-US" altLang="zh-CN" b="0" dirty="0"/>
          </a:p>
        </p:txBody>
      </p:sp>
      <p:sp>
        <p:nvSpPr>
          <p:cNvPr id="43" name="Text Box 40"/>
          <p:cNvSpPr txBox="1">
            <a:spLocks noChangeArrowheads="1"/>
          </p:cNvSpPr>
          <p:nvPr/>
        </p:nvSpPr>
        <p:spPr bwMode="auto">
          <a:xfrm>
            <a:off x="6492462" y="16962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87</a:t>
            </a:r>
            <a:endParaRPr lang="en-US" altLang="zh-CN" b="0"/>
          </a:p>
        </p:txBody>
      </p:sp>
      <p:sp>
        <p:nvSpPr>
          <p:cNvPr id="44" name="Text Box 41"/>
          <p:cNvSpPr txBox="1">
            <a:spLocks noChangeArrowheads="1"/>
          </p:cNvSpPr>
          <p:nvPr/>
        </p:nvSpPr>
        <p:spPr bwMode="auto">
          <a:xfrm>
            <a:off x="3623368" y="2965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87</a:t>
            </a:r>
            <a:endParaRPr lang="en-US" altLang="zh-CN" b="0"/>
          </a:p>
        </p:txBody>
      </p:sp>
      <p:sp>
        <p:nvSpPr>
          <p:cNvPr id="45" name="Text Box 42"/>
          <p:cNvSpPr txBox="1">
            <a:spLocks noChangeArrowheads="1"/>
          </p:cNvSpPr>
          <p:nvPr/>
        </p:nvSpPr>
        <p:spPr bwMode="auto">
          <a:xfrm>
            <a:off x="5654262" y="23058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78</a:t>
            </a:r>
            <a:endParaRPr lang="en-US" altLang="zh-CN" b="0"/>
          </a:p>
        </p:txBody>
      </p:sp>
      <p:sp>
        <p:nvSpPr>
          <p:cNvPr id="46" name="Text Box 43"/>
          <p:cNvSpPr txBox="1">
            <a:spLocks noChangeArrowheads="1"/>
          </p:cNvSpPr>
          <p:nvPr/>
        </p:nvSpPr>
        <p:spPr bwMode="auto">
          <a:xfrm>
            <a:off x="2845493" y="29794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78</a:t>
            </a:r>
            <a:endParaRPr lang="en-US" altLang="zh-CN" b="0"/>
          </a:p>
        </p:txBody>
      </p:sp>
      <p:sp>
        <p:nvSpPr>
          <p:cNvPr id="47" name="Text Box 44"/>
          <p:cNvSpPr txBox="1">
            <a:spLocks noChangeArrowheads="1"/>
          </p:cNvSpPr>
          <p:nvPr/>
        </p:nvSpPr>
        <p:spPr bwMode="auto">
          <a:xfrm>
            <a:off x="2007293" y="29794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45</a:t>
            </a:r>
            <a:endParaRPr lang="en-US" altLang="zh-CN" b="0"/>
          </a:p>
        </p:txBody>
      </p:sp>
      <p:sp>
        <p:nvSpPr>
          <p:cNvPr id="48" name="Text Box 45"/>
          <p:cNvSpPr txBox="1">
            <a:spLocks noChangeArrowheads="1"/>
          </p:cNvSpPr>
          <p:nvPr/>
        </p:nvSpPr>
        <p:spPr bwMode="auto">
          <a:xfrm>
            <a:off x="52732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45</a:t>
            </a:r>
            <a:endParaRPr lang="en-US" altLang="zh-CN" b="0"/>
          </a:p>
        </p:txBody>
      </p:sp>
      <p:sp>
        <p:nvSpPr>
          <p:cNvPr id="49" name="Text Box 46"/>
          <p:cNvSpPr txBox="1">
            <a:spLocks noChangeArrowheads="1"/>
          </p:cNvSpPr>
          <p:nvPr/>
        </p:nvSpPr>
        <p:spPr bwMode="auto">
          <a:xfrm>
            <a:off x="3226493" y="22936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65</a:t>
            </a:r>
            <a:endParaRPr lang="en-US" altLang="zh-CN" b="0"/>
          </a:p>
        </p:txBody>
      </p:sp>
      <p:sp>
        <p:nvSpPr>
          <p:cNvPr id="50" name="Text Box 47"/>
          <p:cNvSpPr txBox="1">
            <a:spLocks noChangeArrowheads="1"/>
          </p:cNvSpPr>
          <p:nvPr/>
        </p:nvSpPr>
        <p:spPr bwMode="auto">
          <a:xfrm>
            <a:off x="60352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65</a:t>
            </a:r>
            <a:endParaRPr lang="en-US" altLang="zh-CN" b="0"/>
          </a:p>
        </p:txBody>
      </p:sp>
      <p:sp>
        <p:nvSpPr>
          <p:cNvPr id="51" name="Text Box 48"/>
          <p:cNvSpPr txBox="1">
            <a:spLocks noChangeArrowheads="1"/>
          </p:cNvSpPr>
          <p:nvPr/>
        </p:nvSpPr>
        <p:spPr bwMode="auto">
          <a:xfrm>
            <a:off x="76354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31</a:t>
            </a:r>
            <a:endParaRPr lang="en-US" altLang="zh-CN" b="0"/>
          </a:p>
        </p:txBody>
      </p:sp>
      <p:sp>
        <p:nvSpPr>
          <p:cNvPr id="52" name="Text Box 49"/>
          <p:cNvSpPr txBox="1">
            <a:spLocks noChangeArrowheads="1"/>
          </p:cNvSpPr>
          <p:nvPr/>
        </p:nvSpPr>
        <p:spPr bwMode="auto">
          <a:xfrm>
            <a:off x="1565968" y="3727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31</a:t>
            </a:r>
            <a:endParaRPr lang="en-US" altLang="zh-CN" b="0"/>
          </a:p>
        </p:txBody>
      </p:sp>
      <p:sp>
        <p:nvSpPr>
          <p:cNvPr id="53" name="Text Box 50"/>
          <p:cNvSpPr txBox="1">
            <a:spLocks noChangeArrowheads="1"/>
          </p:cNvSpPr>
          <p:nvPr/>
        </p:nvSpPr>
        <p:spPr bwMode="auto">
          <a:xfrm>
            <a:off x="880168" y="3727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53</a:t>
            </a:r>
            <a:endParaRPr lang="en-US" altLang="zh-CN" b="0"/>
          </a:p>
        </p:txBody>
      </p:sp>
      <p:sp>
        <p:nvSpPr>
          <p:cNvPr id="54" name="Text Box 51"/>
          <p:cNvSpPr txBox="1">
            <a:spLocks noChangeArrowheads="1"/>
          </p:cNvSpPr>
          <p:nvPr/>
        </p:nvSpPr>
        <p:spPr bwMode="auto">
          <a:xfrm>
            <a:off x="5578062" y="376796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23</a:t>
            </a:r>
            <a:endParaRPr lang="en-US" altLang="zh-CN" b="0"/>
          </a:p>
        </p:txBody>
      </p:sp>
      <p:sp>
        <p:nvSpPr>
          <p:cNvPr id="55" name="Text Box 52"/>
          <p:cNvSpPr txBox="1">
            <a:spLocks noChangeArrowheads="1"/>
          </p:cNvSpPr>
          <p:nvPr/>
        </p:nvSpPr>
        <p:spPr bwMode="auto">
          <a:xfrm>
            <a:off x="1261168" y="2965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23</a:t>
            </a:r>
            <a:endParaRPr lang="en-US" altLang="zh-CN" b="0"/>
          </a:p>
        </p:txBody>
      </p:sp>
      <p:sp>
        <p:nvSpPr>
          <p:cNvPr id="56" name="Text Box 53"/>
          <p:cNvSpPr txBox="1">
            <a:spLocks noChangeArrowheads="1"/>
          </p:cNvSpPr>
          <p:nvPr/>
        </p:nvSpPr>
        <p:spPr bwMode="auto">
          <a:xfrm>
            <a:off x="7254462" y="23058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53</a:t>
            </a:r>
            <a:endParaRPr lang="en-US" altLang="zh-CN" b="0"/>
          </a:p>
        </p:txBody>
      </p:sp>
      <p:sp>
        <p:nvSpPr>
          <p:cNvPr id="57" name="Text Box 54"/>
          <p:cNvSpPr txBox="1">
            <a:spLocks noChangeArrowheads="1"/>
          </p:cNvSpPr>
          <p:nvPr/>
        </p:nvSpPr>
        <p:spPr bwMode="auto">
          <a:xfrm>
            <a:off x="4892262" y="3767962"/>
            <a:ext cx="508000" cy="519112"/>
          </a:xfrm>
          <a:prstGeom prst="rect">
            <a:avLst/>
          </a:prstGeom>
          <a:noFill/>
          <a:ln w="381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17</a:t>
            </a:r>
            <a:endParaRPr lang="en-US" altLang="zh-CN" b="0"/>
          </a:p>
        </p:txBody>
      </p:sp>
      <p:sp>
        <p:nvSpPr>
          <p:cNvPr id="58" name="Text Box 55"/>
          <p:cNvSpPr txBox="1">
            <a:spLocks noChangeArrowheads="1"/>
          </p:cNvSpPr>
          <p:nvPr/>
        </p:nvSpPr>
        <p:spPr bwMode="auto">
          <a:xfrm>
            <a:off x="1642168" y="22793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17</a:t>
            </a:r>
            <a:endParaRPr lang="en-US" altLang="zh-CN" b="0"/>
          </a:p>
        </p:txBody>
      </p:sp>
      <p:sp>
        <p:nvSpPr>
          <p:cNvPr id="15" name="Text Box 3"/>
          <p:cNvSpPr txBox="1">
            <a:spLocks noChangeArrowheads="1"/>
          </p:cNvSpPr>
          <p:nvPr/>
        </p:nvSpPr>
        <p:spPr bwMode="auto">
          <a:xfrm>
            <a:off x="1134168" y="4549210"/>
            <a:ext cx="298291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ts val="600"/>
              </a:spcBef>
            </a:pPr>
            <a:r>
              <a:rPr lang="zh-CN" altLang="en-US" sz="2800" dirty="0">
                <a:effectLst>
                  <a:outerShdw blurRad="38100" dist="38100" dir="2700000" algn="tl">
                    <a:srgbClr val="C0C0C0"/>
                  </a:outerShdw>
                </a:effectLst>
                <a:latin typeface="Microsoft YaHei" charset="0"/>
                <a:ea typeface="Microsoft YaHei" charset="0"/>
                <a:cs typeface="Microsoft YaHei" charset="0"/>
              </a:rPr>
              <a:t>最小堆</a:t>
            </a:r>
          </a:p>
          <a:p>
            <a:pPr algn="ctr">
              <a:spcBef>
                <a:spcPts val="600"/>
              </a:spcBef>
            </a:pPr>
            <a:r>
              <a:rPr lang="zh-CN" altLang="en-US" sz="2000" dirty="0">
                <a:effectLst>
                  <a:outerShdw blurRad="38100" dist="38100" dir="2700000" algn="tl">
                    <a:srgbClr val="C0C0C0"/>
                  </a:outerShdw>
                </a:effectLst>
                <a:latin typeface="Microsoft YaHei" charset="0"/>
                <a:ea typeface="Microsoft YaHei" charset="0"/>
                <a:cs typeface="Microsoft YaHei" charset="0"/>
              </a:rPr>
              <a:t>完全二叉树：顺序表示</a:t>
            </a:r>
            <a:endParaRPr lang="zh-CN" altLang="en-US" sz="2400" b="0" dirty="0">
              <a:latin typeface="Microsoft YaHei" charset="0"/>
              <a:ea typeface="Microsoft YaHei" charset="0"/>
              <a:cs typeface="Microsoft YaHei" charset="0"/>
            </a:endParaRPr>
          </a:p>
          <a:p>
            <a:pPr algn="ctr">
              <a:spcBef>
                <a:spcPts val="600"/>
              </a:spcBef>
            </a:pP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rPr>
              <a:t>i</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+1</a:t>
            </a:r>
            <a:r>
              <a:rPr lang="en-US" altLang="zh-CN" sz="2000" dirty="0">
                <a:solidFill>
                  <a:srgbClr val="FF3300"/>
                </a:solidFill>
                <a:latin typeface="Microsoft YaHei" charset="0"/>
                <a:ea typeface="Microsoft YaHei" charset="0"/>
                <a:cs typeface="Microsoft YaHei" charset="0"/>
                <a:sym typeface="Symbol" charset="2"/>
              </a:rPr>
              <a:t>  &amp;&amp;</a:t>
            </a:r>
            <a:r>
              <a:rPr lang="zh-CN" altLang="en-US" sz="2000" dirty="0">
                <a:solidFill>
                  <a:srgbClr val="FF3300"/>
                </a:solidFill>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endParaRPr lang="en-US" altLang="zh-CN" sz="2000" b="0" dirty="0">
              <a:solidFill>
                <a:srgbClr val="FF3300"/>
              </a:solidFill>
              <a:latin typeface="Microsoft YaHei" charset="0"/>
              <a:ea typeface="Microsoft YaHei" charset="0"/>
              <a:cs typeface="Microsoft YaHei" charset="0"/>
            </a:endParaRPr>
          </a:p>
        </p:txBody>
      </p:sp>
      <p:sp>
        <p:nvSpPr>
          <p:cNvPr id="16" name="Text Box 4"/>
          <p:cNvSpPr txBox="1">
            <a:spLocks noChangeArrowheads="1"/>
          </p:cNvSpPr>
          <p:nvPr/>
        </p:nvSpPr>
        <p:spPr bwMode="auto">
          <a:xfrm>
            <a:off x="4841460" y="4549210"/>
            <a:ext cx="34972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ts val="600"/>
              </a:spcBef>
            </a:pPr>
            <a:r>
              <a:rPr lang="zh-CN" altLang="en-US" sz="2800" dirty="0">
                <a:effectLst>
                  <a:outerShdw blurRad="38100" dist="38100" dir="2700000" algn="tl">
                    <a:srgbClr val="C0C0C0"/>
                  </a:outerShdw>
                </a:effectLst>
                <a:latin typeface="Microsoft YaHei" charset="0"/>
                <a:ea typeface="Microsoft YaHei" charset="0"/>
                <a:cs typeface="Microsoft YaHei" charset="0"/>
              </a:rPr>
              <a:t>最大堆</a:t>
            </a:r>
          </a:p>
          <a:p>
            <a:pPr algn="ctr">
              <a:spcBef>
                <a:spcPts val="600"/>
              </a:spcBef>
            </a:pPr>
            <a:r>
              <a:rPr lang="zh-CN" altLang="en-US" sz="2000" dirty="0">
                <a:effectLst>
                  <a:outerShdw blurRad="38100" dist="38100" dir="2700000" algn="tl">
                    <a:srgbClr val="C0C0C0"/>
                  </a:outerShdw>
                </a:effectLst>
                <a:latin typeface="Microsoft YaHei" charset="0"/>
                <a:ea typeface="Microsoft YaHei" charset="0"/>
                <a:cs typeface="Microsoft YaHei" charset="0"/>
              </a:rPr>
              <a:t>完全二叉树：顺序表示</a:t>
            </a:r>
            <a:endParaRPr lang="zh-CN" altLang="en-US" sz="2000" b="0" dirty="0">
              <a:latin typeface="Microsoft YaHei" charset="0"/>
              <a:ea typeface="Microsoft YaHei" charset="0"/>
              <a:cs typeface="Microsoft YaHei" charset="0"/>
            </a:endParaRPr>
          </a:p>
          <a:p>
            <a:pPr algn="ctr">
              <a:spcBef>
                <a:spcPts val="600"/>
              </a:spcBef>
            </a:pP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rPr>
              <a:t>i</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+1</a:t>
            </a:r>
            <a:r>
              <a:rPr lang="en-US" altLang="zh-CN" sz="2000" dirty="0">
                <a:solidFill>
                  <a:srgbClr val="FF3300"/>
                </a:solidFill>
                <a:latin typeface="Microsoft YaHei" charset="0"/>
                <a:ea typeface="Microsoft YaHei" charset="0"/>
                <a:cs typeface="Microsoft YaHei" charset="0"/>
                <a:sym typeface="Symbol" charset="2"/>
              </a:rPr>
              <a:t>  &amp;&amp;</a:t>
            </a:r>
            <a:r>
              <a:rPr lang="zh-CN" altLang="en-US" sz="2000" dirty="0">
                <a:solidFill>
                  <a:srgbClr val="FF3300"/>
                </a:solidFill>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endParaRPr lang="en-US" altLang="zh-CN" sz="2000" b="0" dirty="0">
              <a:solidFill>
                <a:srgbClr val="FF33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844243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p:txBody>
          <a:bodyPr/>
          <a:lstStyle/>
          <a:p>
            <a:pPr>
              <a:lnSpc>
                <a:spcPct val="105000"/>
              </a:lnSpc>
            </a:pPr>
            <a:r>
              <a:rPr lang="zh-CN" altLang="en-US" dirty="0"/>
              <a:t>最小堆的类定义</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272975" y="1451161"/>
            <a:ext cx="4572000" cy="3291670"/>
          </a:xfrm>
          <a:prstGeom prst="rect">
            <a:avLst/>
          </a:prstGeom>
        </p:spPr>
        <p:txBody>
          <a:bodyPr>
            <a:spAutoFit/>
          </a:bodyPr>
          <a:lstStyle/>
          <a:p>
            <a:pPr>
              <a:lnSpc>
                <a:spcPct val="105000"/>
              </a:lnSpc>
            </a:pPr>
            <a:r>
              <a:rPr lang="en-US" altLang="zh-CN" dirty="0"/>
              <a:t>#define </a:t>
            </a:r>
            <a:r>
              <a:rPr lang="en-US" altLang="zh-CN" dirty="0" err="1"/>
              <a:t>DefaultSize</a:t>
            </a:r>
            <a:r>
              <a:rPr lang="en-US" altLang="zh-CN" dirty="0"/>
              <a:t>  10</a:t>
            </a:r>
          </a:p>
          <a:p>
            <a:pPr>
              <a:lnSpc>
                <a:spcPct val="105000"/>
              </a:lnSpc>
            </a:pPr>
            <a:r>
              <a:rPr lang="en-US" altLang="zh-CN" dirty="0"/>
              <a:t>template &lt;class Type&gt; </a:t>
            </a:r>
          </a:p>
          <a:p>
            <a:pPr>
              <a:lnSpc>
                <a:spcPct val="105000"/>
              </a:lnSpc>
            </a:pPr>
            <a:r>
              <a:rPr lang="en-US" altLang="zh-CN" dirty="0"/>
              <a:t>class </a:t>
            </a:r>
            <a:r>
              <a:rPr lang="en-US" altLang="zh-CN" dirty="0" err="1"/>
              <a:t>MinHeap</a:t>
            </a:r>
            <a:r>
              <a:rPr lang="en-US" altLang="zh-CN" dirty="0"/>
              <a:t> : public </a:t>
            </a:r>
            <a:r>
              <a:rPr lang="en-US" altLang="zh-CN" dirty="0" err="1"/>
              <a:t>MinPQ</a:t>
            </a:r>
            <a:r>
              <a:rPr lang="en-US" altLang="zh-CN" dirty="0"/>
              <a:t> &lt;Type&gt; {</a:t>
            </a:r>
          </a:p>
          <a:p>
            <a:pPr algn="just">
              <a:lnSpc>
                <a:spcPct val="105000"/>
              </a:lnSpc>
            </a:pPr>
            <a:r>
              <a:rPr lang="en-US" altLang="zh-CN" dirty="0"/>
              <a:t>private: </a:t>
            </a:r>
          </a:p>
          <a:p>
            <a:pPr algn="just">
              <a:lnSpc>
                <a:spcPct val="105000"/>
              </a:lnSpc>
            </a:pPr>
            <a:r>
              <a:rPr lang="en-US" altLang="zh-CN" dirty="0"/>
              <a:t>    Type * heap;      //</a:t>
            </a:r>
            <a:r>
              <a:rPr lang="zh-CN" altLang="en-US" dirty="0">
                <a:ea typeface="隶书" charset="0"/>
              </a:rPr>
              <a:t>存放最小堆元素的数组</a:t>
            </a:r>
            <a:endParaRPr lang="zh-CN" altLang="en-US" dirty="0"/>
          </a:p>
          <a:p>
            <a:pPr algn="just">
              <a:lnSpc>
                <a:spcPct val="105000"/>
              </a:lnSpc>
            </a:pPr>
            <a:r>
              <a:rPr lang="zh-CN" altLang="en-US" dirty="0"/>
              <a:t>    </a:t>
            </a:r>
            <a:r>
              <a:rPr lang="en-US" altLang="zh-CN" dirty="0" err="1"/>
              <a:t>int</a:t>
            </a:r>
            <a:r>
              <a:rPr lang="en-US" altLang="zh-CN" dirty="0"/>
              <a:t> </a:t>
            </a:r>
            <a:r>
              <a:rPr lang="en-US" altLang="zh-CN" dirty="0" err="1"/>
              <a:t>CurrentSize</a:t>
            </a:r>
            <a:r>
              <a:rPr lang="en-US" altLang="zh-CN" dirty="0"/>
              <a:t>;      //</a:t>
            </a:r>
            <a:r>
              <a:rPr lang="zh-CN" altLang="en-US" dirty="0">
                <a:ea typeface="隶书" charset="0"/>
              </a:rPr>
              <a:t>最小堆当前元素个数</a:t>
            </a:r>
            <a:endParaRPr lang="zh-CN" altLang="en-US" dirty="0"/>
          </a:p>
          <a:p>
            <a:pPr algn="just">
              <a:lnSpc>
                <a:spcPct val="105000"/>
              </a:lnSpc>
            </a:pPr>
            <a:r>
              <a:rPr lang="zh-CN" altLang="en-US" dirty="0"/>
              <a:t>    </a:t>
            </a:r>
            <a:r>
              <a:rPr lang="en-US" altLang="zh-CN" dirty="0" err="1"/>
              <a:t>int</a:t>
            </a:r>
            <a:r>
              <a:rPr lang="en-US" altLang="zh-CN" dirty="0"/>
              <a:t> </a:t>
            </a:r>
            <a:r>
              <a:rPr lang="en-US" altLang="zh-CN" dirty="0" err="1"/>
              <a:t>MaxHeapSize</a:t>
            </a:r>
            <a:r>
              <a:rPr lang="en-US" altLang="zh-CN" dirty="0"/>
              <a:t>;	    //</a:t>
            </a:r>
            <a:r>
              <a:rPr lang="zh-CN" altLang="en-US" dirty="0">
                <a:ea typeface="隶书" charset="0"/>
              </a:rPr>
              <a:t>最多允许元素个数</a:t>
            </a:r>
            <a:endParaRPr lang="zh-CN" altLang="en-US" dirty="0"/>
          </a:p>
          <a:p>
            <a:pPr algn="just">
              <a:lnSpc>
                <a:spcPct val="105000"/>
              </a:lnSpc>
            </a:pPr>
            <a:r>
              <a:rPr lang="zh-CN" altLang="en-US" dirty="0"/>
              <a:t>    </a:t>
            </a:r>
            <a:r>
              <a:rPr lang="en-US" altLang="zh-CN" dirty="0"/>
              <a:t>void </a:t>
            </a:r>
            <a:r>
              <a:rPr lang="en-US" altLang="zh-CN" dirty="0" err="1"/>
              <a:t>FilterDown</a:t>
            </a:r>
            <a:r>
              <a:rPr lang="en-US" altLang="zh-CN" dirty="0"/>
              <a:t> ( </a:t>
            </a:r>
            <a:r>
              <a:rPr lang="en-US" altLang="zh-CN" dirty="0" err="1"/>
              <a:t>int</a:t>
            </a:r>
            <a:r>
              <a:rPr lang="en-US" altLang="zh-CN" dirty="0"/>
              <a:t> </a:t>
            </a:r>
            <a:r>
              <a:rPr lang="en-US" altLang="zh-CN" dirty="0" err="1"/>
              <a:t>i</a:t>
            </a:r>
            <a:r>
              <a:rPr lang="en-US" altLang="zh-CN" dirty="0"/>
              <a:t>, </a:t>
            </a:r>
            <a:r>
              <a:rPr lang="en-US" altLang="zh-CN" dirty="0" err="1"/>
              <a:t>int</a:t>
            </a:r>
            <a:r>
              <a:rPr lang="en-US" altLang="zh-CN" dirty="0"/>
              <a:t> m );</a:t>
            </a:r>
          </a:p>
          <a:p>
            <a:pPr algn="just">
              <a:lnSpc>
                <a:spcPct val="105000"/>
              </a:lnSpc>
            </a:pPr>
            <a:r>
              <a:rPr lang="en-US" altLang="zh-CN" dirty="0"/>
              <a:t>      //</a:t>
            </a:r>
            <a:r>
              <a:rPr lang="zh-CN" altLang="en-US" dirty="0">
                <a:ea typeface="隶书" charset="0"/>
              </a:rPr>
              <a:t>从</a:t>
            </a:r>
            <a:r>
              <a:rPr lang="zh-CN" altLang="en-US" dirty="0"/>
              <a:t> </a:t>
            </a:r>
            <a:r>
              <a:rPr lang="en-US" altLang="zh-CN" sz="1600" dirty="0" err="1"/>
              <a:t>i</a:t>
            </a:r>
            <a:r>
              <a:rPr lang="en-US" altLang="zh-CN" dirty="0"/>
              <a:t> </a:t>
            </a:r>
            <a:r>
              <a:rPr lang="zh-CN" altLang="en-US" dirty="0">
                <a:ea typeface="隶书" charset="0"/>
              </a:rPr>
              <a:t>到</a:t>
            </a:r>
            <a:r>
              <a:rPr lang="en-US" altLang="zh-CN" dirty="0"/>
              <a:t>m</a:t>
            </a:r>
            <a:r>
              <a:rPr lang="zh-CN" altLang="en-US" dirty="0">
                <a:ea typeface="隶书" charset="0"/>
              </a:rPr>
              <a:t>自顶向下进行调整成为最小堆</a:t>
            </a:r>
          </a:p>
          <a:p>
            <a:pPr>
              <a:lnSpc>
                <a:spcPct val="105000"/>
              </a:lnSpc>
            </a:pPr>
            <a:r>
              <a:rPr lang="zh-CN" altLang="en-US" dirty="0">
                <a:ea typeface="隶书" charset="0"/>
              </a:rPr>
              <a:t>    </a:t>
            </a:r>
            <a:r>
              <a:rPr lang="en-US" altLang="zh-CN" dirty="0"/>
              <a:t>void </a:t>
            </a:r>
            <a:r>
              <a:rPr lang="en-US" altLang="zh-CN" dirty="0" err="1"/>
              <a:t>FilterUp</a:t>
            </a:r>
            <a:r>
              <a:rPr lang="en-US" altLang="zh-CN" dirty="0"/>
              <a:t> ( </a:t>
            </a:r>
            <a:r>
              <a:rPr lang="en-US" altLang="zh-CN" dirty="0" err="1"/>
              <a:t>int</a:t>
            </a:r>
            <a:r>
              <a:rPr lang="en-US" altLang="zh-CN" dirty="0"/>
              <a:t> </a:t>
            </a:r>
            <a:r>
              <a:rPr lang="en-US" altLang="zh-CN" dirty="0" err="1"/>
              <a:t>i</a:t>
            </a:r>
            <a:r>
              <a:rPr lang="en-US" altLang="zh-CN" dirty="0"/>
              <a:t> );</a:t>
            </a:r>
          </a:p>
          <a:p>
            <a:pPr algn="ctr">
              <a:lnSpc>
                <a:spcPct val="105000"/>
              </a:lnSpc>
            </a:pPr>
            <a:r>
              <a:rPr lang="en-US" altLang="zh-CN" dirty="0"/>
              <a:t>      //</a:t>
            </a:r>
            <a:r>
              <a:rPr lang="zh-CN" altLang="en-US" dirty="0">
                <a:ea typeface="隶书" charset="0"/>
              </a:rPr>
              <a:t>从 </a:t>
            </a:r>
            <a:r>
              <a:rPr lang="en-US" altLang="zh-CN" sz="1600" dirty="0" err="1">
                <a:ea typeface="隶书" charset="0"/>
              </a:rPr>
              <a:t>i</a:t>
            </a:r>
            <a:r>
              <a:rPr lang="en-US" altLang="zh-CN" dirty="0"/>
              <a:t> </a:t>
            </a:r>
            <a:r>
              <a:rPr lang="zh-CN" altLang="en-US" dirty="0">
                <a:ea typeface="隶书" charset="0"/>
              </a:rPr>
              <a:t>到</a:t>
            </a:r>
            <a:r>
              <a:rPr lang="en-US" altLang="zh-CN" dirty="0"/>
              <a:t>0</a:t>
            </a:r>
            <a:r>
              <a:rPr lang="zh-CN" altLang="en-US" dirty="0">
                <a:ea typeface="隶书" charset="0"/>
              </a:rPr>
              <a:t>自底向上进行调整成为最小堆</a:t>
            </a:r>
            <a:endParaRPr lang="zh-CN" altLang="en-US" dirty="0"/>
          </a:p>
        </p:txBody>
      </p:sp>
      <p:sp>
        <p:nvSpPr>
          <p:cNvPr id="7" name="矩形 6"/>
          <p:cNvSpPr/>
          <p:nvPr/>
        </p:nvSpPr>
        <p:spPr>
          <a:xfrm>
            <a:off x="4884732" y="2299060"/>
            <a:ext cx="4140000" cy="3873368"/>
          </a:xfrm>
          <a:prstGeom prst="rect">
            <a:avLst/>
          </a:prstGeom>
        </p:spPr>
        <p:txBody>
          <a:bodyPr wrap="square">
            <a:spAutoFit/>
          </a:bodyPr>
          <a:lstStyle/>
          <a:p>
            <a:pPr>
              <a:lnSpc>
                <a:spcPct val="105000"/>
              </a:lnSpc>
            </a:pPr>
            <a:r>
              <a:rPr lang="en-US" altLang="zh-CN" dirty="0"/>
              <a:t>public: </a:t>
            </a:r>
          </a:p>
          <a:p>
            <a:pPr algn="just">
              <a:lnSpc>
                <a:spcPct val="105000"/>
              </a:lnSpc>
            </a:pPr>
            <a:r>
              <a:rPr lang="en-US" altLang="zh-CN" dirty="0"/>
              <a:t>    </a:t>
            </a:r>
            <a:r>
              <a:rPr lang="en-US" altLang="zh-CN" dirty="0" err="1"/>
              <a:t>MinHeap</a:t>
            </a:r>
            <a:r>
              <a:rPr lang="en-US" altLang="zh-CN" dirty="0"/>
              <a:t> ( </a:t>
            </a:r>
            <a:r>
              <a:rPr lang="en-US" altLang="zh-CN" dirty="0" err="1"/>
              <a:t>int</a:t>
            </a:r>
            <a:r>
              <a:rPr lang="en-US" altLang="zh-CN" dirty="0"/>
              <a:t> </a:t>
            </a:r>
            <a:r>
              <a:rPr lang="en-US" altLang="zh-CN" dirty="0" err="1"/>
              <a:t>sz</a:t>
            </a:r>
            <a:r>
              <a:rPr lang="en-US" altLang="zh-CN" dirty="0"/>
              <a:t> );  //</a:t>
            </a:r>
            <a:r>
              <a:rPr lang="zh-CN" altLang="en-US" dirty="0"/>
              <a:t> </a:t>
            </a:r>
            <a:r>
              <a:rPr lang="zh-CN" altLang="en-US" dirty="0">
                <a:ea typeface="隶书" charset="0"/>
              </a:rPr>
              <a:t>建立空堆</a:t>
            </a:r>
            <a:endParaRPr lang="zh-CN" altLang="en-US" dirty="0"/>
          </a:p>
          <a:p>
            <a:pPr algn="just">
              <a:lnSpc>
                <a:spcPct val="105000"/>
              </a:lnSpc>
            </a:pPr>
            <a:r>
              <a:rPr lang="zh-CN" altLang="en-US" dirty="0"/>
              <a:t>    </a:t>
            </a:r>
            <a:r>
              <a:rPr lang="en-US" altLang="zh-CN" dirty="0" err="1"/>
              <a:t>MinHeap</a:t>
            </a:r>
            <a:r>
              <a:rPr lang="en-US" altLang="zh-CN" dirty="0"/>
              <a:t> ( Type </a:t>
            </a:r>
            <a:r>
              <a:rPr lang="en-US" altLang="zh-CN" dirty="0" err="1"/>
              <a:t>arr</a:t>
            </a:r>
            <a:r>
              <a:rPr lang="en-US" altLang="zh-CN" dirty="0"/>
              <a:t>[ ], </a:t>
            </a:r>
            <a:r>
              <a:rPr lang="en-US" altLang="zh-CN" dirty="0" err="1"/>
              <a:t>int</a:t>
            </a:r>
            <a:r>
              <a:rPr lang="en-US" altLang="zh-CN" dirty="0"/>
              <a:t> n ); </a:t>
            </a:r>
            <a:endParaRPr lang="zh-CN" altLang="en-US" dirty="0"/>
          </a:p>
          <a:p>
            <a:pPr algn="just">
              <a:lnSpc>
                <a:spcPct val="105000"/>
              </a:lnSpc>
            </a:pPr>
            <a:r>
              <a:rPr lang="zh-CN" altLang="en-US" dirty="0"/>
              <a:t>    </a:t>
            </a:r>
            <a:r>
              <a:rPr lang="en-US" altLang="zh-CN" dirty="0" err="1"/>
              <a:t>MinHeap</a:t>
            </a:r>
            <a:r>
              <a:rPr lang="en-US" altLang="zh-CN" dirty="0"/>
              <a:t> ( </a:t>
            </a:r>
            <a:r>
              <a:rPr lang="en-US" altLang="zh-CN" dirty="0" err="1"/>
              <a:t>const</a:t>
            </a:r>
            <a:r>
              <a:rPr lang="en-US" altLang="zh-CN" dirty="0"/>
              <a:t> </a:t>
            </a:r>
            <a:r>
              <a:rPr lang="en-US" altLang="zh-CN" dirty="0" err="1"/>
              <a:t>MinHeap</a:t>
            </a:r>
            <a:r>
              <a:rPr lang="en-US" altLang="zh-CN" dirty="0"/>
              <a:t>&amp; R ); </a:t>
            </a:r>
          </a:p>
          <a:p>
            <a:pPr algn="just">
              <a:lnSpc>
                <a:spcPct val="105000"/>
              </a:lnSpc>
            </a:pPr>
            <a:r>
              <a:rPr lang="en-US" altLang="zh-CN" dirty="0"/>
              <a:t>    ~</a:t>
            </a:r>
            <a:r>
              <a:rPr lang="en-US" altLang="zh-CN" dirty="0" err="1"/>
              <a:t>MinHeap</a:t>
            </a:r>
            <a:r>
              <a:rPr lang="en-US" altLang="zh-CN" dirty="0"/>
              <a:t> ( ) { delete [ ] heap; }</a:t>
            </a:r>
          </a:p>
          <a:p>
            <a:pPr algn="just">
              <a:lnSpc>
                <a:spcPct val="105000"/>
              </a:lnSpc>
            </a:pPr>
            <a:r>
              <a:rPr lang="en-US" altLang="zh-CN" dirty="0"/>
              <a:t>    </a:t>
            </a:r>
            <a:r>
              <a:rPr lang="en-US" altLang="zh-CN" dirty="0" err="1"/>
              <a:t>int</a:t>
            </a:r>
            <a:r>
              <a:rPr lang="en-US" altLang="zh-CN" dirty="0"/>
              <a:t> Insert ( </a:t>
            </a:r>
            <a:r>
              <a:rPr lang="en-US" altLang="zh-CN" dirty="0" err="1"/>
              <a:t>const</a:t>
            </a:r>
            <a:r>
              <a:rPr lang="en-US" altLang="zh-CN" dirty="0"/>
              <a:t> Type&amp; x );	  //</a:t>
            </a:r>
            <a:r>
              <a:rPr lang="zh-CN" altLang="en-US" dirty="0">
                <a:ea typeface="隶书" charset="0"/>
              </a:rPr>
              <a:t>插入</a:t>
            </a:r>
            <a:endParaRPr lang="zh-CN" altLang="en-US" dirty="0"/>
          </a:p>
          <a:p>
            <a:pPr algn="just">
              <a:lnSpc>
                <a:spcPct val="105000"/>
              </a:lnSpc>
            </a:pPr>
            <a:r>
              <a:rPr lang="zh-CN" altLang="en-US" dirty="0"/>
              <a:t>    </a:t>
            </a:r>
            <a:r>
              <a:rPr lang="en-US" altLang="zh-CN" dirty="0" err="1"/>
              <a:t>int</a:t>
            </a:r>
            <a:r>
              <a:rPr lang="en-US" altLang="zh-CN" dirty="0"/>
              <a:t> Remove ( Type&amp; x ); 	  //</a:t>
            </a:r>
            <a:r>
              <a:rPr lang="zh-CN" altLang="en-US" dirty="0">
                <a:ea typeface="隶书" charset="0"/>
              </a:rPr>
              <a:t>删除</a:t>
            </a:r>
          </a:p>
          <a:p>
            <a:pPr>
              <a:lnSpc>
                <a:spcPct val="105000"/>
              </a:lnSpc>
            </a:pPr>
            <a:r>
              <a:rPr lang="en-US" altLang="zh-CN" dirty="0"/>
              <a:t> </a:t>
            </a:r>
            <a:r>
              <a:rPr lang="zh-CN" altLang="en-US" dirty="0"/>
              <a:t>   </a:t>
            </a:r>
            <a:r>
              <a:rPr lang="en-US" altLang="zh-CN" dirty="0" err="1"/>
              <a:t>int</a:t>
            </a:r>
            <a:r>
              <a:rPr lang="en-US" altLang="zh-CN" dirty="0"/>
              <a:t> </a:t>
            </a:r>
            <a:r>
              <a:rPr lang="en-US" altLang="zh-CN" dirty="0" err="1"/>
              <a:t>IsEmpty</a:t>
            </a:r>
            <a:r>
              <a:rPr lang="en-US" altLang="zh-CN" dirty="0"/>
              <a:t> ( ) </a:t>
            </a:r>
            <a:r>
              <a:rPr lang="en-US" altLang="zh-CN" dirty="0" err="1"/>
              <a:t>const</a:t>
            </a:r>
            <a:r>
              <a:rPr lang="en-US" altLang="zh-CN" dirty="0"/>
              <a:t>           //</a:t>
            </a:r>
            <a:r>
              <a:rPr lang="zh-CN" altLang="en-US" dirty="0">
                <a:ea typeface="隶书" charset="0"/>
              </a:rPr>
              <a:t>判堆空否</a:t>
            </a:r>
            <a:endParaRPr lang="zh-CN" altLang="en-US" dirty="0"/>
          </a:p>
          <a:p>
            <a:pPr>
              <a:lnSpc>
                <a:spcPct val="105000"/>
              </a:lnSpc>
            </a:pPr>
            <a:r>
              <a:rPr lang="zh-CN" altLang="en-US" dirty="0"/>
              <a:t>       </a:t>
            </a:r>
            <a:r>
              <a:rPr lang="en-US" altLang="zh-CN" dirty="0"/>
              <a:t>{ return </a:t>
            </a:r>
            <a:r>
              <a:rPr lang="en-US" altLang="zh-CN" dirty="0" err="1"/>
              <a:t>CurrentSize</a:t>
            </a:r>
            <a:r>
              <a:rPr lang="en-US" altLang="zh-CN" dirty="0"/>
              <a:t> </a:t>
            </a:r>
            <a:r>
              <a:rPr lang="en-US" altLang="zh-CN" i="1" dirty="0"/>
              <a:t>==</a:t>
            </a:r>
            <a:r>
              <a:rPr lang="en-US" altLang="zh-CN" dirty="0"/>
              <a:t> 0; }</a:t>
            </a:r>
          </a:p>
          <a:p>
            <a:pPr>
              <a:lnSpc>
                <a:spcPct val="105000"/>
              </a:lnSpc>
            </a:pPr>
            <a:r>
              <a:rPr lang="en-US" altLang="zh-CN" dirty="0"/>
              <a:t>    </a:t>
            </a:r>
            <a:r>
              <a:rPr lang="en-US" altLang="zh-CN" dirty="0" err="1"/>
              <a:t>int</a:t>
            </a:r>
            <a:r>
              <a:rPr lang="en-US" altLang="zh-CN" dirty="0"/>
              <a:t> </a:t>
            </a:r>
            <a:r>
              <a:rPr lang="en-US" altLang="zh-CN" dirty="0" err="1"/>
              <a:t>IsFull</a:t>
            </a:r>
            <a:r>
              <a:rPr lang="en-US" altLang="zh-CN" dirty="0"/>
              <a:t> ( ) </a:t>
            </a:r>
            <a:r>
              <a:rPr lang="en-US" altLang="zh-CN" dirty="0" err="1"/>
              <a:t>const</a:t>
            </a:r>
            <a:r>
              <a:rPr lang="en-US" altLang="zh-CN" dirty="0"/>
              <a:t>               //</a:t>
            </a:r>
            <a:r>
              <a:rPr lang="zh-CN" altLang="en-US" dirty="0">
                <a:ea typeface="隶书" charset="0"/>
              </a:rPr>
              <a:t>判堆满否</a:t>
            </a:r>
            <a:endParaRPr lang="zh-CN" altLang="en-US" dirty="0"/>
          </a:p>
          <a:p>
            <a:pPr>
              <a:lnSpc>
                <a:spcPct val="105000"/>
              </a:lnSpc>
            </a:pPr>
            <a:r>
              <a:rPr lang="zh-CN" altLang="en-US" dirty="0"/>
              <a:t>      </a:t>
            </a:r>
            <a:r>
              <a:rPr lang="en-US" altLang="zh-CN" dirty="0"/>
              <a:t>{ return </a:t>
            </a:r>
            <a:r>
              <a:rPr lang="en-US" altLang="zh-CN" dirty="0" err="1"/>
              <a:t>CurrentSize</a:t>
            </a:r>
            <a:r>
              <a:rPr lang="en-US" altLang="zh-CN" dirty="0"/>
              <a:t> </a:t>
            </a:r>
            <a:r>
              <a:rPr lang="en-US" altLang="zh-CN" i="1" dirty="0"/>
              <a:t>==</a:t>
            </a:r>
            <a:r>
              <a:rPr lang="en-US" altLang="zh-CN" dirty="0"/>
              <a:t> </a:t>
            </a:r>
            <a:r>
              <a:rPr lang="en-US" altLang="zh-CN" dirty="0" err="1"/>
              <a:t>MaxHeapSize</a:t>
            </a:r>
            <a:r>
              <a:rPr lang="en-US" altLang="zh-CN" dirty="0"/>
              <a:t>; }</a:t>
            </a:r>
          </a:p>
          <a:p>
            <a:pPr>
              <a:lnSpc>
                <a:spcPct val="105000"/>
              </a:lnSpc>
            </a:pPr>
            <a:r>
              <a:rPr lang="en-US" altLang="zh-CN" dirty="0"/>
              <a:t>    void </a:t>
            </a:r>
            <a:r>
              <a:rPr lang="en-US" altLang="zh-CN" dirty="0" err="1"/>
              <a:t>MakeEmpty</a:t>
            </a:r>
            <a:r>
              <a:rPr lang="en-US" altLang="zh-CN" dirty="0"/>
              <a:t> ( ) { </a:t>
            </a:r>
            <a:r>
              <a:rPr lang="en-US" altLang="zh-CN" dirty="0" err="1"/>
              <a:t>CurrentSize</a:t>
            </a:r>
            <a:r>
              <a:rPr lang="en-US" altLang="zh-CN" dirty="0"/>
              <a:t> = 0; }</a:t>
            </a:r>
          </a:p>
          <a:p>
            <a:pPr>
              <a:lnSpc>
                <a:spcPct val="105000"/>
              </a:lnSpc>
            </a:pPr>
            <a:r>
              <a:rPr lang="en-US" altLang="zh-CN" dirty="0"/>
              <a:t>}    </a:t>
            </a:r>
            <a:r>
              <a:rPr lang="zh-CN" altLang="en-US" dirty="0"/>
              <a:t>    </a:t>
            </a:r>
          </a:p>
        </p:txBody>
      </p:sp>
    </p:spTree>
    <p:extLst>
      <p:ext uri="{BB962C8B-B14F-4D97-AF65-F5344CB8AC3E}">
        <p14:creationId xmlns:p14="http://schemas.microsoft.com/office/powerpoint/2010/main" val="595874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p:txBody>
          <a:bodyPr/>
          <a:lstStyle/>
          <a:p>
            <a:pPr>
              <a:lnSpc>
                <a:spcPct val="125000"/>
              </a:lnSpc>
            </a:pPr>
            <a:r>
              <a:rPr kumimoji="1" lang="zh-CN" altLang="en-US" dirty="0"/>
              <a:t>有序关键码序列</a:t>
            </a:r>
            <a:r>
              <a:rPr kumimoji="1" lang="en-US" altLang="zh-CN" dirty="0"/>
              <a:t>K = {09</a:t>
            </a:r>
            <a:r>
              <a:rPr kumimoji="1" lang="zh-CN" altLang="en-US" dirty="0"/>
              <a:t>，</a:t>
            </a:r>
            <a:r>
              <a:rPr kumimoji="1" lang="en-US" altLang="zh-CN" dirty="0"/>
              <a:t>17</a:t>
            </a:r>
            <a:r>
              <a:rPr kumimoji="1" lang="zh-CN" altLang="en-US" dirty="0"/>
              <a:t>，</a:t>
            </a:r>
            <a:r>
              <a:rPr kumimoji="1" lang="en-US" altLang="zh-CN" dirty="0"/>
              <a:t>65</a:t>
            </a:r>
            <a:r>
              <a:rPr kumimoji="1" lang="zh-CN" altLang="en-US" dirty="0"/>
              <a:t>，</a:t>
            </a:r>
            <a:r>
              <a:rPr kumimoji="1" lang="en-US" altLang="zh-CN" dirty="0"/>
              <a:t>23</a:t>
            </a:r>
            <a:r>
              <a:rPr kumimoji="1" lang="zh-CN" altLang="en-US" dirty="0"/>
              <a:t>，</a:t>
            </a:r>
            <a:r>
              <a:rPr kumimoji="1" lang="en-US" altLang="zh-CN" dirty="0"/>
              <a:t>45</a:t>
            </a:r>
            <a:r>
              <a:rPr kumimoji="1" lang="zh-CN" altLang="en-US" dirty="0"/>
              <a:t>，</a:t>
            </a:r>
            <a:r>
              <a:rPr kumimoji="1" lang="en-US" altLang="zh-CN" dirty="0"/>
              <a:t>78</a:t>
            </a:r>
            <a:r>
              <a:rPr kumimoji="1" lang="zh-CN" altLang="en-US" dirty="0"/>
              <a:t>，</a:t>
            </a:r>
            <a:r>
              <a:rPr kumimoji="1" lang="en-US" altLang="zh-CN" dirty="0"/>
              <a:t>87</a:t>
            </a:r>
            <a:r>
              <a:rPr kumimoji="1" lang="zh-CN" altLang="en-US" dirty="0"/>
              <a:t>，</a:t>
            </a:r>
            <a:r>
              <a:rPr kumimoji="1" lang="en-US" altLang="zh-CN" dirty="0"/>
              <a:t>53}</a:t>
            </a:r>
            <a:r>
              <a:rPr kumimoji="1" lang="zh-CN" altLang="en-US" dirty="0"/>
              <a:t>所对应的最小堆形成的完全二叉树形式为下图所示：</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2966317" y="5680978"/>
            <a:ext cx="3005951" cy="400110"/>
          </a:xfrm>
          <a:prstGeom prst="rect">
            <a:avLst/>
          </a:prstGeom>
        </p:spPr>
        <p:txBody>
          <a:bodyPr wrap="none">
            <a:spAutoFit/>
          </a:bodyPr>
          <a:lstStyle/>
          <a:p>
            <a:pPr algn="ctr">
              <a:spcBef>
                <a:spcPts val="750"/>
              </a:spcBef>
              <a:spcAft>
                <a:spcPts val="800"/>
              </a:spcAft>
            </a:pPr>
            <a:r>
              <a:rPr lang="zh-CN" altLang="en-US" sz="2000">
                <a:latin typeface="Microsoft YaHei" charset="0"/>
                <a:ea typeface="Microsoft YaHei" charset="0"/>
                <a:cs typeface="Microsoft YaHei" charset="0"/>
              </a:rPr>
              <a:t>最</a:t>
            </a:r>
            <a:r>
              <a:rPr lang="zh-CN" altLang="en-US" sz="2000" dirty="0">
                <a:latin typeface="Microsoft YaHei" charset="0"/>
                <a:ea typeface="Microsoft YaHei" charset="0"/>
                <a:cs typeface="Microsoft YaHei" charset="0"/>
              </a:rPr>
              <a:t>小堆对应的完全二叉树</a:t>
            </a:r>
            <a:endParaRPr lang="zh-CN" altLang="en-US" sz="4000" dirty="0">
              <a:latin typeface="Microsoft YaHei" charset="0"/>
              <a:ea typeface="Microsoft YaHei" charset="0"/>
              <a:cs typeface="Microsoft YaHei" charset="0"/>
            </a:endParaRPr>
          </a:p>
        </p:txBody>
      </p:sp>
      <p:sp>
        <p:nvSpPr>
          <p:cNvPr id="33" name="Line 16"/>
          <p:cNvSpPr>
            <a:spLocks noChangeShapeType="1"/>
          </p:cNvSpPr>
          <p:nvPr/>
        </p:nvSpPr>
        <p:spPr bwMode="auto">
          <a:xfrm>
            <a:off x="5231293" y="3614531"/>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Line 17"/>
          <p:cNvSpPr>
            <a:spLocks noChangeShapeType="1"/>
          </p:cNvSpPr>
          <p:nvPr/>
        </p:nvSpPr>
        <p:spPr bwMode="auto">
          <a:xfrm flipH="1">
            <a:off x="4926493" y="3690731"/>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5" name="Line 18"/>
          <p:cNvSpPr>
            <a:spLocks noChangeShapeType="1"/>
          </p:cNvSpPr>
          <p:nvPr/>
        </p:nvSpPr>
        <p:spPr bwMode="auto">
          <a:xfrm>
            <a:off x="4697893" y="2776331"/>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6" name="Line 19"/>
          <p:cNvSpPr>
            <a:spLocks noChangeShapeType="1"/>
          </p:cNvSpPr>
          <p:nvPr/>
        </p:nvSpPr>
        <p:spPr bwMode="auto">
          <a:xfrm>
            <a:off x="4012093" y="3690731"/>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7" name="Line 20"/>
          <p:cNvSpPr>
            <a:spLocks noChangeShapeType="1"/>
          </p:cNvSpPr>
          <p:nvPr/>
        </p:nvSpPr>
        <p:spPr bwMode="auto">
          <a:xfrm flipH="1">
            <a:off x="4088293" y="2776331"/>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8" name="Line 21"/>
          <p:cNvSpPr>
            <a:spLocks noChangeShapeType="1"/>
          </p:cNvSpPr>
          <p:nvPr/>
        </p:nvSpPr>
        <p:spPr bwMode="auto">
          <a:xfrm flipH="1">
            <a:off x="2945293" y="3690731"/>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9" name="Oval 22"/>
          <p:cNvSpPr>
            <a:spLocks noChangeArrowheads="1"/>
          </p:cNvSpPr>
          <p:nvPr/>
        </p:nvSpPr>
        <p:spPr bwMode="auto">
          <a:xfrm>
            <a:off x="4316893" y="23953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0" name="Oval 23"/>
          <p:cNvSpPr>
            <a:spLocks noChangeArrowheads="1"/>
          </p:cNvSpPr>
          <p:nvPr/>
        </p:nvSpPr>
        <p:spPr bwMode="auto">
          <a:xfrm>
            <a:off x="31738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1" name="Oval 24"/>
          <p:cNvSpPr>
            <a:spLocks noChangeArrowheads="1"/>
          </p:cNvSpPr>
          <p:nvPr/>
        </p:nvSpPr>
        <p:spPr bwMode="auto">
          <a:xfrm>
            <a:off x="39358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2" name="Oval 25"/>
          <p:cNvSpPr>
            <a:spLocks noChangeArrowheads="1"/>
          </p:cNvSpPr>
          <p:nvPr/>
        </p:nvSpPr>
        <p:spPr bwMode="auto">
          <a:xfrm>
            <a:off x="46216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3" name="Oval 26"/>
          <p:cNvSpPr>
            <a:spLocks noChangeArrowheads="1"/>
          </p:cNvSpPr>
          <p:nvPr/>
        </p:nvSpPr>
        <p:spPr bwMode="auto">
          <a:xfrm>
            <a:off x="53836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4" name="Oval 27"/>
          <p:cNvSpPr>
            <a:spLocks noChangeArrowheads="1"/>
          </p:cNvSpPr>
          <p:nvPr/>
        </p:nvSpPr>
        <p:spPr bwMode="auto">
          <a:xfrm>
            <a:off x="2640493" y="50623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5" name="Oval 28"/>
          <p:cNvSpPr>
            <a:spLocks noChangeArrowheads="1"/>
          </p:cNvSpPr>
          <p:nvPr/>
        </p:nvSpPr>
        <p:spPr bwMode="auto">
          <a:xfrm>
            <a:off x="3707293" y="32335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6" name="Oval 29"/>
          <p:cNvSpPr>
            <a:spLocks noChangeArrowheads="1"/>
          </p:cNvSpPr>
          <p:nvPr/>
        </p:nvSpPr>
        <p:spPr bwMode="auto">
          <a:xfrm>
            <a:off x="4926493" y="32335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7" name="Text Box 31"/>
          <p:cNvSpPr txBox="1">
            <a:spLocks noChangeArrowheads="1"/>
          </p:cNvSpPr>
          <p:nvPr/>
        </p:nvSpPr>
        <p:spPr bwMode="auto">
          <a:xfrm>
            <a:off x="2640493" y="5062331"/>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48" name="Text Box 33"/>
          <p:cNvSpPr txBox="1">
            <a:spLocks noChangeArrowheads="1"/>
          </p:cNvSpPr>
          <p:nvPr/>
        </p:nvSpPr>
        <p:spPr bwMode="auto">
          <a:xfrm>
            <a:off x="3732693" y="32335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49" name="Text Box 35"/>
          <p:cNvSpPr txBox="1">
            <a:spLocks noChangeArrowheads="1"/>
          </p:cNvSpPr>
          <p:nvPr/>
        </p:nvSpPr>
        <p:spPr bwMode="auto">
          <a:xfrm>
            <a:off x="46216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50" name="Text Box 44"/>
          <p:cNvSpPr txBox="1">
            <a:spLocks noChangeArrowheads="1"/>
          </p:cNvSpPr>
          <p:nvPr/>
        </p:nvSpPr>
        <p:spPr bwMode="auto">
          <a:xfrm>
            <a:off x="4342293" y="23953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51" name="Text Box 45"/>
          <p:cNvSpPr txBox="1">
            <a:spLocks noChangeArrowheads="1"/>
          </p:cNvSpPr>
          <p:nvPr/>
        </p:nvSpPr>
        <p:spPr bwMode="auto">
          <a:xfrm>
            <a:off x="31992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2" name="Text Box 46"/>
          <p:cNvSpPr txBox="1">
            <a:spLocks noChangeArrowheads="1"/>
          </p:cNvSpPr>
          <p:nvPr/>
        </p:nvSpPr>
        <p:spPr bwMode="auto">
          <a:xfrm>
            <a:off x="39612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53" name="Text Box 47"/>
          <p:cNvSpPr txBox="1">
            <a:spLocks noChangeArrowheads="1"/>
          </p:cNvSpPr>
          <p:nvPr/>
        </p:nvSpPr>
        <p:spPr bwMode="auto">
          <a:xfrm>
            <a:off x="4951893" y="32335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54" name="Text Box 48"/>
          <p:cNvSpPr txBox="1">
            <a:spLocks noChangeArrowheads="1"/>
          </p:cNvSpPr>
          <p:nvPr/>
        </p:nvSpPr>
        <p:spPr bwMode="auto">
          <a:xfrm>
            <a:off x="5409093" y="41479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Tree>
    <p:extLst>
      <p:ext uri="{BB962C8B-B14F-4D97-AF65-F5344CB8AC3E}">
        <p14:creationId xmlns:p14="http://schemas.microsoft.com/office/powerpoint/2010/main" val="3635389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a:xfrm>
            <a:off x="432000" y="818700"/>
            <a:ext cx="8280000" cy="5221740"/>
          </a:xfrm>
        </p:spPr>
        <p:txBody>
          <a:bodyPr/>
          <a:lstStyle/>
          <a:p>
            <a:pPr>
              <a:lnSpc>
                <a:spcPct val="120000"/>
              </a:lnSpc>
            </a:pPr>
            <a:r>
              <a:rPr kumimoji="1" lang="zh-CN" altLang="en-US" dirty="0"/>
              <a:t>无序的关键码序列</a:t>
            </a:r>
            <a:r>
              <a:rPr kumimoji="1" lang="en-US" altLang="zh-CN" dirty="0"/>
              <a:t>K = {53</a:t>
            </a:r>
            <a:r>
              <a:rPr kumimoji="1" lang="zh-CN" altLang="en-US" dirty="0"/>
              <a:t>，</a:t>
            </a:r>
            <a:r>
              <a:rPr kumimoji="1" lang="en-US" altLang="zh-CN" dirty="0"/>
              <a:t>17</a:t>
            </a:r>
            <a:r>
              <a:rPr kumimoji="1" lang="zh-CN" altLang="en-US" dirty="0"/>
              <a:t>，</a:t>
            </a:r>
            <a:r>
              <a:rPr kumimoji="1" lang="en-US" altLang="zh-CN" dirty="0"/>
              <a:t>78</a:t>
            </a:r>
            <a:r>
              <a:rPr kumimoji="1" lang="zh-CN" altLang="en-US" dirty="0"/>
              <a:t>，</a:t>
            </a:r>
            <a:r>
              <a:rPr kumimoji="1" lang="en-US" altLang="zh-CN" dirty="0"/>
              <a:t>23</a:t>
            </a:r>
            <a:r>
              <a:rPr kumimoji="1" lang="zh-CN" altLang="en-US" dirty="0"/>
              <a:t>，</a:t>
            </a:r>
            <a:r>
              <a:rPr kumimoji="1" lang="en-US" altLang="zh-CN" dirty="0"/>
              <a:t>45</a:t>
            </a:r>
            <a:r>
              <a:rPr kumimoji="1" lang="zh-CN" altLang="en-US" dirty="0"/>
              <a:t>，</a:t>
            </a:r>
            <a:r>
              <a:rPr kumimoji="1" lang="en-US" altLang="zh-CN" dirty="0"/>
              <a:t>65</a:t>
            </a:r>
            <a:r>
              <a:rPr kumimoji="1" lang="zh-CN" altLang="en-US" dirty="0"/>
              <a:t>，</a:t>
            </a:r>
            <a:r>
              <a:rPr kumimoji="1" lang="en-US" altLang="zh-CN" dirty="0"/>
              <a:t>87</a:t>
            </a:r>
            <a:r>
              <a:rPr kumimoji="1" lang="zh-CN" altLang="en-US" dirty="0"/>
              <a:t>，</a:t>
            </a:r>
            <a:r>
              <a:rPr kumimoji="1" lang="en-US" altLang="zh-CN" dirty="0"/>
              <a:t>09}</a:t>
            </a:r>
            <a:r>
              <a:rPr kumimoji="1" lang="zh-CN" altLang="en-US" dirty="0"/>
              <a:t>，如何建立最小堆？</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Line 22"/>
          <p:cNvSpPr>
            <a:spLocks noChangeShapeType="1"/>
          </p:cNvSpPr>
          <p:nvPr/>
        </p:nvSpPr>
        <p:spPr bwMode="auto">
          <a:xfrm>
            <a:off x="3429000" y="3057936"/>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 name="Line 21"/>
          <p:cNvSpPr>
            <a:spLocks noChangeShapeType="1"/>
          </p:cNvSpPr>
          <p:nvPr/>
        </p:nvSpPr>
        <p:spPr bwMode="auto">
          <a:xfrm flipH="1">
            <a:off x="3124200" y="3134136"/>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 name="Line 20"/>
          <p:cNvSpPr>
            <a:spLocks noChangeShapeType="1"/>
          </p:cNvSpPr>
          <p:nvPr/>
        </p:nvSpPr>
        <p:spPr bwMode="auto">
          <a:xfrm>
            <a:off x="28956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 name="Line 19"/>
          <p:cNvSpPr>
            <a:spLocks noChangeShapeType="1"/>
          </p:cNvSpPr>
          <p:nvPr/>
        </p:nvSpPr>
        <p:spPr bwMode="auto">
          <a:xfrm>
            <a:off x="2209800" y="3134136"/>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 name="Line 18"/>
          <p:cNvSpPr>
            <a:spLocks noChangeShapeType="1"/>
          </p:cNvSpPr>
          <p:nvPr/>
        </p:nvSpPr>
        <p:spPr bwMode="auto">
          <a:xfrm flipH="1">
            <a:off x="22860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1" name="Line 17"/>
          <p:cNvSpPr>
            <a:spLocks noChangeShapeType="1"/>
          </p:cNvSpPr>
          <p:nvPr/>
        </p:nvSpPr>
        <p:spPr bwMode="auto">
          <a:xfrm flipH="1">
            <a:off x="1143000" y="3134136"/>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 name="Text Box 3"/>
          <p:cNvSpPr txBox="1">
            <a:spLocks noChangeArrowheads="1"/>
          </p:cNvSpPr>
          <p:nvPr/>
        </p:nvSpPr>
        <p:spPr bwMode="auto">
          <a:xfrm>
            <a:off x="1670050" y="5644359"/>
            <a:ext cx="62103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000" dirty="0">
                <a:solidFill>
                  <a:srgbClr val="008000"/>
                </a:solidFill>
                <a:effectLst>
                  <a:outerShdw blurRad="38100" dist="38100" dir="2700000" algn="tl">
                    <a:srgbClr val="C0C0C0"/>
                  </a:outerShdw>
                </a:effectLst>
                <a:latin typeface="Microsoft YaHei" charset="0"/>
                <a:ea typeface="Microsoft YaHei" charset="0"/>
                <a:cs typeface="Microsoft YaHei" charset="0"/>
              </a:rPr>
              <a:t>自下向上逐步调整为最小堆</a:t>
            </a:r>
            <a:endParaRPr kumimoji="1" lang="zh-CN" altLang="en-US" sz="2000" dirty="0">
              <a:solidFill>
                <a:srgbClr val="000000"/>
              </a:solidFill>
              <a:latin typeface="Microsoft YaHei" charset="0"/>
              <a:ea typeface="Microsoft YaHei" charset="0"/>
              <a:cs typeface="Microsoft YaHei" charset="0"/>
            </a:endParaRPr>
          </a:p>
        </p:txBody>
      </p:sp>
      <p:sp>
        <p:nvSpPr>
          <p:cNvPr id="13" name="Oval 5"/>
          <p:cNvSpPr>
            <a:spLocks noChangeArrowheads="1"/>
          </p:cNvSpPr>
          <p:nvPr/>
        </p:nvSpPr>
        <p:spPr bwMode="auto">
          <a:xfrm>
            <a:off x="2514600" y="1838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4" name="Oval 10"/>
          <p:cNvSpPr>
            <a:spLocks noChangeArrowheads="1"/>
          </p:cNvSpPr>
          <p:nvPr/>
        </p:nvSpPr>
        <p:spPr bwMode="auto">
          <a:xfrm>
            <a:off x="13716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5" name="Oval 11"/>
          <p:cNvSpPr>
            <a:spLocks noChangeArrowheads="1"/>
          </p:cNvSpPr>
          <p:nvPr/>
        </p:nvSpPr>
        <p:spPr bwMode="auto">
          <a:xfrm>
            <a:off x="21336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6" name="Oval 12"/>
          <p:cNvSpPr>
            <a:spLocks noChangeArrowheads="1"/>
          </p:cNvSpPr>
          <p:nvPr/>
        </p:nvSpPr>
        <p:spPr bwMode="auto">
          <a:xfrm>
            <a:off x="28194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7" name="Oval 13"/>
          <p:cNvSpPr>
            <a:spLocks noChangeArrowheads="1"/>
          </p:cNvSpPr>
          <p:nvPr/>
        </p:nvSpPr>
        <p:spPr bwMode="auto">
          <a:xfrm>
            <a:off x="35814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8" name="Oval 14"/>
          <p:cNvSpPr>
            <a:spLocks noChangeArrowheads="1"/>
          </p:cNvSpPr>
          <p:nvPr/>
        </p:nvSpPr>
        <p:spPr bwMode="auto">
          <a:xfrm>
            <a:off x="838200" y="4505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9" name="Oval 15"/>
          <p:cNvSpPr>
            <a:spLocks noChangeArrowheads="1"/>
          </p:cNvSpPr>
          <p:nvPr/>
        </p:nvSpPr>
        <p:spPr bwMode="auto">
          <a:xfrm>
            <a:off x="19050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0" name="Oval 16"/>
          <p:cNvSpPr>
            <a:spLocks noChangeArrowheads="1"/>
          </p:cNvSpPr>
          <p:nvPr/>
        </p:nvSpPr>
        <p:spPr bwMode="auto">
          <a:xfrm>
            <a:off x="31242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1" name="Line 23"/>
          <p:cNvSpPr>
            <a:spLocks noChangeShapeType="1"/>
          </p:cNvSpPr>
          <p:nvPr/>
        </p:nvSpPr>
        <p:spPr bwMode="auto">
          <a:xfrm>
            <a:off x="7086600" y="3057936"/>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2" name="Line 24"/>
          <p:cNvSpPr>
            <a:spLocks noChangeShapeType="1"/>
          </p:cNvSpPr>
          <p:nvPr/>
        </p:nvSpPr>
        <p:spPr bwMode="auto">
          <a:xfrm flipH="1">
            <a:off x="6781800" y="3134136"/>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3" name="Line 25"/>
          <p:cNvSpPr>
            <a:spLocks noChangeShapeType="1"/>
          </p:cNvSpPr>
          <p:nvPr/>
        </p:nvSpPr>
        <p:spPr bwMode="auto">
          <a:xfrm>
            <a:off x="65532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4" name="Line 26"/>
          <p:cNvSpPr>
            <a:spLocks noChangeShapeType="1"/>
          </p:cNvSpPr>
          <p:nvPr/>
        </p:nvSpPr>
        <p:spPr bwMode="auto">
          <a:xfrm>
            <a:off x="5867400" y="3134136"/>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5" name="Line 27"/>
          <p:cNvSpPr>
            <a:spLocks noChangeShapeType="1"/>
          </p:cNvSpPr>
          <p:nvPr/>
        </p:nvSpPr>
        <p:spPr bwMode="auto">
          <a:xfrm flipH="1">
            <a:off x="59436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6" name="Line 28"/>
          <p:cNvSpPr>
            <a:spLocks noChangeShapeType="1"/>
          </p:cNvSpPr>
          <p:nvPr/>
        </p:nvSpPr>
        <p:spPr bwMode="auto">
          <a:xfrm flipH="1">
            <a:off x="4800600" y="3134136"/>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7" name="Oval 30"/>
          <p:cNvSpPr>
            <a:spLocks noChangeArrowheads="1"/>
          </p:cNvSpPr>
          <p:nvPr/>
        </p:nvSpPr>
        <p:spPr bwMode="auto">
          <a:xfrm>
            <a:off x="6172200" y="1838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8" name="Oval 31"/>
          <p:cNvSpPr>
            <a:spLocks noChangeArrowheads="1"/>
          </p:cNvSpPr>
          <p:nvPr/>
        </p:nvSpPr>
        <p:spPr bwMode="auto">
          <a:xfrm>
            <a:off x="50292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9" name="Oval 32"/>
          <p:cNvSpPr>
            <a:spLocks noChangeArrowheads="1"/>
          </p:cNvSpPr>
          <p:nvPr/>
        </p:nvSpPr>
        <p:spPr bwMode="auto">
          <a:xfrm>
            <a:off x="57912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0" name="Oval 33"/>
          <p:cNvSpPr>
            <a:spLocks noChangeArrowheads="1"/>
          </p:cNvSpPr>
          <p:nvPr/>
        </p:nvSpPr>
        <p:spPr bwMode="auto">
          <a:xfrm>
            <a:off x="64770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1" name="Oval 34"/>
          <p:cNvSpPr>
            <a:spLocks noChangeArrowheads="1"/>
          </p:cNvSpPr>
          <p:nvPr/>
        </p:nvSpPr>
        <p:spPr bwMode="auto">
          <a:xfrm>
            <a:off x="72390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2" name="Oval 35"/>
          <p:cNvSpPr>
            <a:spLocks noChangeArrowheads="1"/>
          </p:cNvSpPr>
          <p:nvPr/>
        </p:nvSpPr>
        <p:spPr bwMode="auto">
          <a:xfrm>
            <a:off x="4495800" y="4505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3" name="Oval 36"/>
          <p:cNvSpPr>
            <a:spLocks noChangeArrowheads="1"/>
          </p:cNvSpPr>
          <p:nvPr/>
        </p:nvSpPr>
        <p:spPr bwMode="auto">
          <a:xfrm>
            <a:off x="55626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Oval 37"/>
          <p:cNvSpPr>
            <a:spLocks noChangeArrowheads="1"/>
          </p:cNvSpPr>
          <p:nvPr/>
        </p:nvSpPr>
        <p:spPr bwMode="auto">
          <a:xfrm>
            <a:off x="67818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5" name="Text Box 38"/>
          <p:cNvSpPr txBox="1">
            <a:spLocks noChangeArrowheads="1"/>
          </p:cNvSpPr>
          <p:nvPr/>
        </p:nvSpPr>
        <p:spPr bwMode="auto">
          <a:xfrm>
            <a:off x="2540000" y="18387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36" name="Text Box 39"/>
          <p:cNvSpPr txBox="1">
            <a:spLocks noChangeArrowheads="1"/>
          </p:cNvSpPr>
          <p:nvPr/>
        </p:nvSpPr>
        <p:spPr bwMode="auto">
          <a:xfrm>
            <a:off x="6197600" y="18387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37" name="Text Box 40"/>
          <p:cNvSpPr txBox="1">
            <a:spLocks noChangeArrowheads="1"/>
          </p:cNvSpPr>
          <p:nvPr/>
        </p:nvSpPr>
        <p:spPr bwMode="auto">
          <a:xfrm>
            <a:off x="19304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8" name="Text Box 41"/>
          <p:cNvSpPr txBox="1">
            <a:spLocks noChangeArrowheads="1"/>
          </p:cNvSpPr>
          <p:nvPr/>
        </p:nvSpPr>
        <p:spPr bwMode="auto">
          <a:xfrm>
            <a:off x="55880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9" name="Text Box 42"/>
          <p:cNvSpPr txBox="1">
            <a:spLocks noChangeArrowheads="1"/>
          </p:cNvSpPr>
          <p:nvPr/>
        </p:nvSpPr>
        <p:spPr bwMode="auto">
          <a:xfrm>
            <a:off x="31496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0" name="Text Box 43"/>
          <p:cNvSpPr txBox="1">
            <a:spLocks noChangeArrowheads="1"/>
          </p:cNvSpPr>
          <p:nvPr/>
        </p:nvSpPr>
        <p:spPr bwMode="auto">
          <a:xfrm>
            <a:off x="68072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1" name="Text Box 44"/>
          <p:cNvSpPr txBox="1">
            <a:spLocks noChangeArrowheads="1"/>
          </p:cNvSpPr>
          <p:nvPr/>
        </p:nvSpPr>
        <p:spPr bwMode="auto">
          <a:xfrm>
            <a:off x="863600" y="45200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2" name="Text Box 45"/>
          <p:cNvSpPr txBox="1">
            <a:spLocks noChangeArrowheads="1"/>
          </p:cNvSpPr>
          <p:nvPr/>
        </p:nvSpPr>
        <p:spPr bwMode="auto">
          <a:xfrm>
            <a:off x="13716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43" name="Text Box 46"/>
          <p:cNvSpPr txBox="1">
            <a:spLocks noChangeArrowheads="1"/>
          </p:cNvSpPr>
          <p:nvPr/>
        </p:nvSpPr>
        <p:spPr bwMode="auto">
          <a:xfrm>
            <a:off x="2159000" y="36056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44" name="Text Box 47"/>
          <p:cNvSpPr txBox="1">
            <a:spLocks noChangeArrowheads="1"/>
          </p:cNvSpPr>
          <p:nvPr/>
        </p:nvSpPr>
        <p:spPr bwMode="auto">
          <a:xfrm>
            <a:off x="28448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45" name="Text Box 48"/>
          <p:cNvSpPr txBox="1">
            <a:spLocks noChangeArrowheads="1"/>
          </p:cNvSpPr>
          <p:nvPr/>
        </p:nvSpPr>
        <p:spPr bwMode="auto">
          <a:xfrm>
            <a:off x="36068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46" name="Line 49"/>
          <p:cNvSpPr>
            <a:spLocks noChangeShapeType="1"/>
          </p:cNvSpPr>
          <p:nvPr/>
        </p:nvSpPr>
        <p:spPr bwMode="auto">
          <a:xfrm>
            <a:off x="1295400" y="3210336"/>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47" name="Text Box 50"/>
          <p:cNvSpPr txBox="1">
            <a:spLocks noChangeArrowheads="1"/>
          </p:cNvSpPr>
          <p:nvPr/>
        </p:nvSpPr>
        <p:spPr bwMode="auto">
          <a:xfrm>
            <a:off x="1060450" y="2753136"/>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48" name="Rectangle 51"/>
          <p:cNvSpPr>
            <a:spLocks noChangeArrowheads="1"/>
          </p:cNvSpPr>
          <p:nvPr/>
        </p:nvSpPr>
        <p:spPr bwMode="auto">
          <a:xfrm>
            <a:off x="762000" y="3438936"/>
            <a:ext cx="1219200" cy="16764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9" name="Text Box 52"/>
          <p:cNvSpPr txBox="1">
            <a:spLocks noChangeArrowheads="1"/>
          </p:cNvSpPr>
          <p:nvPr/>
        </p:nvSpPr>
        <p:spPr bwMode="auto">
          <a:xfrm>
            <a:off x="50546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50" name="Text Box 53"/>
          <p:cNvSpPr txBox="1">
            <a:spLocks noChangeArrowheads="1"/>
          </p:cNvSpPr>
          <p:nvPr/>
        </p:nvSpPr>
        <p:spPr bwMode="auto">
          <a:xfrm>
            <a:off x="4521200" y="45200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1" name="Text Box 54"/>
          <p:cNvSpPr txBox="1">
            <a:spLocks noChangeArrowheads="1"/>
          </p:cNvSpPr>
          <p:nvPr/>
        </p:nvSpPr>
        <p:spPr bwMode="auto">
          <a:xfrm>
            <a:off x="5816600" y="36056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52" name="Text Box 55"/>
          <p:cNvSpPr txBox="1">
            <a:spLocks noChangeArrowheads="1"/>
          </p:cNvSpPr>
          <p:nvPr/>
        </p:nvSpPr>
        <p:spPr bwMode="auto">
          <a:xfrm>
            <a:off x="65024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dirty="0">
                <a:solidFill>
                  <a:srgbClr val="FFFFCC"/>
                </a:solidFill>
                <a:latin typeface="Arial Narrow" charset="0"/>
              </a:rPr>
              <a:t>65</a:t>
            </a:r>
            <a:endParaRPr kumimoji="1" lang="en-US" altLang="zh-CN" sz="2400" dirty="0">
              <a:solidFill>
                <a:srgbClr val="000000"/>
              </a:solidFill>
              <a:latin typeface="Times New Roman" charset="0"/>
            </a:endParaRPr>
          </a:p>
        </p:txBody>
      </p:sp>
      <p:sp>
        <p:nvSpPr>
          <p:cNvPr id="53" name="Text Box 56"/>
          <p:cNvSpPr txBox="1">
            <a:spLocks noChangeArrowheads="1"/>
          </p:cNvSpPr>
          <p:nvPr/>
        </p:nvSpPr>
        <p:spPr bwMode="auto">
          <a:xfrm>
            <a:off x="72644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54" name="Text Box 57"/>
          <p:cNvSpPr txBox="1">
            <a:spLocks noChangeArrowheads="1"/>
          </p:cNvSpPr>
          <p:nvPr/>
        </p:nvSpPr>
        <p:spPr bwMode="auto">
          <a:xfrm>
            <a:off x="1401640" y="5174838"/>
            <a:ext cx="239578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000" dirty="0">
                <a:solidFill>
                  <a:srgbClr val="FF0000"/>
                </a:solidFill>
                <a:latin typeface="Microsoft YaHei" charset="0"/>
                <a:ea typeface="Microsoft YaHei" charset="0"/>
                <a:cs typeface="Microsoft YaHei" charset="0"/>
              </a:rPr>
              <a:t>currentPos = </a:t>
            </a:r>
            <a:r>
              <a:rPr kumimoji="1" lang="en-US" altLang="zh-CN" sz="2000" dirty="0" err="1">
                <a:solidFill>
                  <a:srgbClr val="FF0000"/>
                </a:solidFill>
                <a:latin typeface="Microsoft YaHei" charset="0"/>
                <a:ea typeface="Microsoft YaHei" charset="0"/>
                <a:cs typeface="Microsoft YaHei" charset="0"/>
              </a:rPr>
              <a:t>i</a:t>
            </a:r>
            <a:r>
              <a:rPr kumimoji="1" lang="en-US" altLang="zh-CN" sz="2000" dirty="0">
                <a:solidFill>
                  <a:srgbClr val="FF0000"/>
                </a:solidFill>
                <a:latin typeface="Microsoft YaHei" charset="0"/>
                <a:ea typeface="Microsoft YaHei" charset="0"/>
                <a:cs typeface="Microsoft YaHei" charset="0"/>
              </a:rPr>
              <a:t> = 3</a:t>
            </a:r>
            <a:endParaRPr kumimoji="1" lang="en-US" altLang="zh-CN" sz="2000" dirty="0">
              <a:solidFill>
                <a:srgbClr val="000000"/>
              </a:solidFill>
              <a:latin typeface="Microsoft YaHei" charset="0"/>
              <a:ea typeface="Microsoft YaHei" charset="0"/>
              <a:cs typeface="Microsoft YaHei" charset="0"/>
            </a:endParaRPr>
          </a:p>
        </p:txBody>
      </p:sp>
      <p:sp>
        <p:nvSpPr>
          <p:cNvPr id="55" name="Text Box 58"/>
          <p:cNvSpPr txBox="1">
            <a:spLocks noChangeArrowheads="1"/>
          </p:cNvSpPr>
          <p:nvPr/>
        </p:nvSpPr>
        <p:spPr bwMode="auto">
          <a:xfrm>
            <a:off x="5211640" y="5174838"/>
            <a:ext cx="239578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000" dirty="0">
                <a:solidFill>
                  <a:srgbClr val="FF0000"/>
                </a:solidFill>
                <a:latin typeface="Microsoft YaHei" charset="0"/>
                <a:ea typeface="Microsoft YaHei" charset="0"/>
                <a:cs typeface="Microsoft YaHei" charset="0"/>
              </a:rPr>
              <a:t>currentPos = </a:t>
            </a:r>
            <a:r>
              <a:rPr kumimoji="1" lang="en-US" altLang="zh-CN" sz="2000" dirty="0" err="1">
                <a:solidFill>
                  <a:srgbClr val="FF0000"/>
                </a:solidFill>
                <a:latin typeface="Microsoft YaHei" charset="0"/>
                <a:ea typeface="Microsoft YaHei" charset="0"/>
                <a:cs typeface="Microsoft YaHei" charset="0"/>
              </a:rPr>
              <a:t>i</a:t>
            </a:r>
            <a:r>
              <a:rPr kumimoji="1" lang="en-US" altLang="zh-CN" sz="2000" dirty="0">
                <a:solidFill>
                  <a:srgbClr val="FF0000"/>
                </a:solidFill>
                <a:latin typeface="Microsoft YaHei" charset="0"/>
                <a:ea typeface="Microsoft YaHei" charset="0"/>
                <a:cs typeface="Microsoft YaHei" charset="0"/>
              </a:rPr>
              <a:t> = 2</a:t>
            </a:r>
            <a:endParaRPr kumimoji="1" lang="en-US" altLang="zh-CN" sz="2000" dirty="0">
              <a:solidFill>
                <a:srgbClr val="000000"/>
              </a:solidFill>
              <a:latin typeface="Microsoft YaHei" charset="0"/>
              <a:ea typeface="Microsoft YaHei" charset="0"/>
              <a:cs typeface="Microsoft YaHei" charset="0"/>
            </a:endParaRPr>
          </a:p>
        </p:txBody>
      </p:sp>
      <p:sp>
        <p:nvSpPr>
          <p:cNvPr id="56" name="Line 59"/>
          <p:cNvSpPr>
            <a:spLocks noChangeShapeType="1"/>
          </p:cNvSpPr>
          <p:nvPr/>
        </p:nvSpPr>
        <p:spPr bwMode="auto">
          <a:xfrm flipH="1">
            <a:off x="7119938" y="2295936"/>
            <a:ext cx="271462"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57" name="Text Box 60"/>
          <p:cNvSpPr txBox="1">
            <a:spLocks noChangeArrowheads="1"/>
          </p:cNvSpPr>
          <p:nvPr/>
        </p:nvSpPr>
        <p:spPr bwMode="auto">
          <a:xfrm>
            <a:off x="7308850" y="1838736"/>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58" name="Rectangle 61"/>
          <p:cNvSpPr>
            <a:spLocks noChangeArrowheads="1"/>
          </p:cNvSpPr>
          <p:nvPr/>
        </p:nvSpPr>
        <p:spPr bwMode="auto">
          <a:xfrm>
            <a:off x="6400800" y="2600736"/>
            <a:ext cx="1447800" cy="16002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9" name="Line 62"/>
          <p:cNvSpPr>
            <a:spLocks noChangeShapeType="1"/>
          </p:cNvSpPr>
          <p:nvPr/>
        </p:nvSpPr>
        <p:spPr bwMode="auto">
          <a:xfrm flipH="1">
            <a:off x="1066800" y="3972336"/>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0" name="Line 63"/>
          <p:cNvSpPr>
            <a:spLocks noChangeShapeType="1"/>
          </p:cNvSpPr>
          <p:nvPr/>
        </p:nvSpPr>
        <p:spPr bwMode="auto">
          <a:xfrm flipH="1">
            <a:off x="6629400" y="3134136"/>
            <a:ext cx="152400" cy="3810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Tree>
    <p:extLst>
      <p:ext uri="{BB962C8B-B14F-4D97-AF65-F5344CB8AC3E}">
        <p14:creationId xmlns:p14="http://schemas.microsoft.com/office/powerpoint/2010/main" val="320891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animBg="1"/>
      <p:bldP spid="47" grpId="0"/>
      <p:bldP spid="48" grpId="0" animBg="1"/>
      <p:bldP spid="49" grpId="0"/>
      <p:bldP spid="50" grpId="0"/>
      <p:bldP spid="51" grpId="0"/>
      <p:bldP spid="52" grpId="0"/>
      <p:bldP spid="53" grpId="0"/>
      <p:bldP spid="54" grpId="0"/>
      <p:bldP spid="55" grpId="0"/>
      <p:bldP spid="56" grpId="0" animBg="1"/>
      <p:bldP spid="57" grpId="0"/>
      <p:bldP spid="58" grpId="0" animBg="1"/>
      <p:bldP spid="59" grpId="0" animBg="1"/>
      <p:bldP spid="6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3" name="图片 2">
            <a:extLst>
              <a:ext uri="{FF2B5EF4-FFF2-40B4-BE49-F238E27FC236}">
                <a16:creationId xmlns:a16="http://schemas.microsoft.com/office/drawing/2014/main" id="{5FBA014F-6E05-4642-8AB7-4C9CD328C6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2546" y="1167209"/>
            <a:ext cx="3819454" cy="2155566"/>
          </a:xfrm>
          <a:prstGeom prst="rect">
            <a:avLst/>
          </a:prstGeom>
        </p:spPr>
      </p:pic>
      <p:pic>
        <p:nvPicPr>
          <p:cNvPr id="6" name="图片 5">
            <a:extLst>
              <a:ext uri="{FF2B5EF4-FFF2-40B4-BE49-F238E27FC236}">
                <a16:creationId xmlns:a16="http://schemas.microsoft.com/office/drawing/2014/main" id="{676DF8A2-B7F2-4DF6-B2B2-830CAA3AFA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0180" y="715000"/>
            <a:ext cx="3833233" cy="2607775"/>
          </a:xfrm>
          <a:prstGeom prst="rect">
            <a:avLst/>
          </a:prstGeom>
        </p:spPr>
      </p:pic>
      <p:pic>
        <p:nvPicPr>
          <p:cNvPr id="7" name="图片 6">
            <a:extLst>
              <a:ext uri="{FF2B5EF4-FFF2-40B4-BE49-F238E27FC236}">
                <a16:creationId xmlns:a16="http://schemas.microsoft.com/office/drawing/2014/main" id="{6582DCE7-8131-4893-932A-287141B81C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168" y="3801255"/>
            <a:ext cx="3959664" cy="1889536"/>
          </a:xfrm>
          <a:prstGeom prst="rect">
            <a:avLst/>
          </a:prstGeom>
        </p:spPr>
      </p:pic>
    </p:spTree>
    <p:extLst>
      <p:ext uri="{BB962C8B-B14F-4D97-AF65-F5344CB8AC3E}">
        <p14:creationId xmlns:p14="http://schemas.microsoft.com/office/powerpoint/2010/main" val="22587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排序的基本概念</a:t>
            </a:r>
          </a:p>
        </p:txBody>
      </p:sp>
      <p:sp>
        <p:nvSpPr>
          <p:cNvPr id="3" name="内容占位符 2"/>
          <p:cNvSpPr>
            <a:spLocks noGrp="1"/>
          </p:cNvSpPr>
          <p:nvPr>
            <p:ph idx="1"/>
          </p:nvPr>
        </p:nvSpPr>
        <p:spPr/>
        <p:txBody>
          <a:bodyPr>
            <a:normAutofit/>
          </a:bodyPr>
          <a:lstStyle/>
          <a:p>
            <a:pPr>
              <a:lnSpc>
                <a:spcPct val="150000"/>
              </a:lnSpc>
              <a:spcBef>
                <a:spcPts val="1800"/>
              </a:spcBef>
              <a:defRPr/>
            </a:pPr>
            <a:r>
              <a:rPr lang="zh-CN" altLang="en-US" sz="1600" b="1" dirty="0">
                <a:solidFill>
                  <a:srgbClr val="FF0000"/>
                </a:solidFill>
                <a:latin typeface="Times New Roman" pitchFamily="18" charset="0"/>
                <a:cs typeface="Times New Roman" pitchFamily="18" charset="0"/>
              </a:rPr>
              <a:t>内排序</a:t>
            </a:r>
            <a:r>
              <a:rPr lang="zh-CN" altLang="en-US" sz="1600" b="1" dirty="0">
                <a:latin typeface="Times New Roman" pitchFamily="18" charset="0"/>
                <a:cs typeface="Times New Roman" pitchFamily="18" charset="0"/>
              </a:rPr>
              <a:t>与</a:t>
            </a:r>
            <a:r>
              <a:rPr lang="zh-CN" altLang="en-US" sz="1600" b="1" dirty="0">
                <a:solidFill>
                  <a:srgbClr val="FF0000"/>
                </a:solidFill>
                <a:latin typeface="Times New Roman" pitchFamily="18" charset="0"/>
                <a:cs typeface="Times New Roman" pitchFamily="18" charset="0"/>
              </a:rPr>
              <a:t>外排序</a:t>
            </a:r>
            <a:r>
              <a:rPr lang="en-US" altLang="zh-CN" sz="1600" b="1" dirty="0">
                <a:solidFill>
                  <a:srgbClr val="FF0000"/>
                </a:solidFill>
                <a:latin typeface="Times New Roman" pitchFamily="18" charset="0"/>
                <a:cs typeface="Times New Roman" pitchFamily="18" charset="0"/>
              </a:rPr>
              <a:t>:   </a:t>
            </a:r>
            <a:r>
              <a:rPr lang="zh-CN" altLang="en-US" sz="1600" b="1" u="sng" dirty="0">
                <a:latin typeface="Times New Roman" pitchFamily="18" charset="0"/>
                <a:cs typeface="Times New Roman" pitchFamily="18" charset="0"/>
              </a:rPr>
              <a:t>内排序</a:t>
            </a:r>
            <a:r>
              <a:rPr lang="zh-CN" altLang="en-US" sz="1600" dirty="0">
                <a:latin typeface="Times New Roman" pitchFamily="18" charset="0"/>
                <a:cs typeface="Times New Roman" pitchFamily="18" charset="0"/>
              </a:rPr>
              <a:t>是指在排序期间数据对象全部存放在内存的排序；</a:t>
            </a:r>
            <a:r>
              <a:rPr lang="zh-CN" altLang="en-US" sz="1600" b="1" u="sng" dirty="0">
                <a:latin typeface="Times New Roman" pitchFamily="18" charset="0"/>
                <a:cs typeface="Times New Roman" pitchFamily="18" charset="0"/>
              </a:rPr>
              <a:t>外排序</a:t>
            </a:r>
            <a:r>
              <a:rPr lang="zh-CN" altLang="en-US" sz="1600" dirty="0">
                <a:latin typeface="Times New Roman" pitchFamily="18" charset="0"/>
                <a:cs typeface="Times New Roman" pitchFamily="18" charset="0"/>
              </a:rPr>
              <a:t>是指在排序期间全部对象个数太多，不能同时存放在内存，必须根据排序过程的要求，不断在内、外存之间移动的排序。</a:t>
            </a:r>
          </a:p>
          <a:p>
            <a:pPr>
              <a:lnSpc>
                <a:spcPct val="150000"/>
              </a:lnSpc>
              <a:spcBef>
                <a:spcPts val="1800"/>
              </a:spcBef>
              <a:defRPr/>
            </a:pPr>
            <a:r>
              <a:rPr lang="zh-CN" altLang="en-US" sz="1600" b="1" dirty="0">
                <a:solidFill>
                  <a:srgbClr val="FF0000"/>
                </a:solidFill>
                <a:latin typeface="Times New Roman" pitchFamily="18" charset="0"/>
                <a:cs typeface="Times New Roman" pitchFamily="18" charset="0"/>
              </a:rPr>
              <a:t>排序的时间开销</a:t>
            </a:r>
            <a:r>
              <a:rPr lang="en-US" altLang="zh-CN" sz="1600" b="1" dirty="0">
                <a:solidFill>
                  <a:srgbClr val="FF0000"/>
                </a:solidFill>
                <a:latin typeface="Times New Roman" pitchFamily="18" charset="0"/>
                <a:cs typeface="Times New Roman" pitchFamily="18" charset="0"/>
              </a:rPr>
              <a:t>:   </a:t>
            </a:r>
            <a:r>
              <a:rPr lang="zh-CN" altLang="en-US" sz="1600" dirty="0">
                <a:latin typeface="Times New Roman" pitchFamily="18" charset="0"/>
                <a:cs typeface="Times New Roman" pitchFamily="18" charset="0"/>
              </a:rPr>
              <a:t>排序的时间开销是衡量算法好坏的最重要的标志。排序的时间开销可用算法执行中的数据比较次数与数据移动次数来衡量。各节给出算法运行时间代价的大略估算一般都</a:t>
            </a:r>
            <a:r>
              <a:rPr lang="zh-CN" altLang="en-US" sz="1600" u="sng" dirty="0">
                <a:solidFill>
                  <a:srgbClr val="FF0000"/>
                </a:solidFill>
                <a:latin typeface="Times New Roman" pitchFamily="18" charset="0"/>
                <a:cs typeface="Times New Roman" pitchFamily="18" charset="0"/>
              </a:rPr>
              <a:t>按平均情况</a:t>
            </a:r>
            <a:r>
              <a:rPr lang="zh-CN" altLang="en-US" sz="1600" dirty="0">
                <a:latin typeface="Times New Roman" pitchFamily="18" charset="0"/>
                <a:cs typeface="Times New Roman" pitchFamily="18" charset="0"/>
              </a:rPr>
              <a:t>进行估算。对于那些受对象关键字序列初始排列及对象个数影响较大的，需要按</a:t>
            </a:r>
            <a:r>
              <a:rPr lang="zh-CN" altLang="en-US" sz="1600" dirty="0">
                <a:solidFill>
                  <a:srgbClr val="FF0000"/>
                </a:solidFill>
                <a:latin typeface="Times New Roman" pitchFamily="18" charset="0"/>
                <a:cs typeface="Times New Roman" pitchFamily="18" charset="0"/>
              </a:rPr>
              <a:t>最好</a:t>
            </a:r>
            <a:r>
              <a:rPr lang="zh-CN" altLang="en-US" sz="1600" dirty="0">
                <a:latin typeface="Times New Roman" pitchFamily="18" charset="0"/>
                <a:cs typeface="Times New Roman" pitchFamily="18" charset="0"/>
              </a:rPr>
              <a:t>情况和</a:t>
            </a:r>
            <a:r>
              <a:rPr lang="zh-CN" altLang="en-US" sz="1600" dirty="0">
                <a:solidFill>
                  <a:srgbClr val="FF0000"/>
                </a:solidFill>
                <a:latin typeface="Times New Roman" pitchFamily="18" charset="0"/>
                <a:cs typeface="Times New Roman" pitchFamily="18" charset="0"/>
              </a:rPr>
              <a:t>最坏</a:t>
            </a:r>
            <a:r>
              <a:rPr lang="zh-CN" altLang="en-US" sz="1600" dirty="0">
                <a:latin typeface="Times New Roman" pitchFamily="18" charset="0"/>
                <a:cs typeface="Times New Roman" pitchFamily="18" charset="0"/>
              </a:rPr>
              <a:t>情况进行估算。</a:t>
            </a:r>
            <a:endParaRPr lang="en-US" altLang="zh-CN" sz="1600" dirty="0">
              <a:latin typeface="Times New Roman" pitchFamily="18" charset="0"/>
              <a:cs typeface="Times New Roman" pitchFamily="18" charset="0"/>
            </a:endParaRPr>
          </a:p>
          <a:p>
            <a:pPr>
              <a:lnSpc>
                <a:spcPct val="150000"/>
              </a:lnSpc>
              <a:spcBef>
                <a:spcPts val="1800"/>
              </a:spcBef>
              <a:defRPr/>
            </a:pPr>
            <a:r>
              <a:rPr lang="zh-CN" altLang="en-US" sz="1600" dirty="0">
                <a:latin typeface="Times New Roman" pitchFamily="18" charset="0"/>
                <a:cs typeface="Times New Roman" pitchFamily="18" charset="0"/>
              </a:rPr>
              <a:t>衡量排序方法的</a:t>
            </a:r>
            <a:r>
              <a:rPr lang="zh-CN" altLang="en-US" sz="1600" b="1" dirty="0">
                <a:solidFill>
                  <a:srgbClr val="FF0000"/>
                </a:solidFill>
                <a:latin typeface="Times New Roman" pitchFamily="18" charset="0"/>
                <a:cs typeface="Times New Roman" pitchFamily="18" charset="0"/>
              </a:rPr>
              <a:t>标准</a:t>
            </a:r>
            <a:endParaRPr lang="en-US" altLang="zh-CN" sz="1600" b="1" dirty="0">
              <a:solidFill>
                <a:srgbClr val="FF0000"/>
              </a:solidFill>
              <a:latin typeface="Times New Roman" pitchFamily="18" charset="0"/>
              <a:cs typeface="Times New Roman" pitchFamily="18" charset="0"/>
            </a:endParaRPr>
          </a:p>
          <a:p>
            <a:pPr lvl="1">
              <a:lnSpc>
                <a:spcPct val="150000"/>
              </a:lnSpc>
              <a:spcBef>
                <a:spcPts val="600"/>
              </a:spcBef>
              <a:defRPr/>
            </a:pPr>
            <a:r>
              <a:rPr lang="zh-CN" altLang="en-US" sz="1200" dirty="0">
                <a:latin typeface="Times New Roman" pitchFamily="18" charset="0"/>
                <a:cs typeface="Times New Roman" pitchFamily="18" charset="0"/>
              </a:rPr>
              <a:t>排序时所需要的平均比较次数</a:t>
            </a:r>
          </a:p>
          <a:p>
            <a:pPr lvl="1">
              <a:lnSpc>
                <a:spcPct val="150000"/>
              </a:lnSpc>
              <a:spcBef>
                <a:spcPts val="600"/>
              </a:spcBef>
              <a:defRPr/>
            </a:pPr>
            <a:r>
              <a:rPr lang="zh-CN" altLang="en-US" sz="1200" dirty="0">
                <a:latin typeface="Times New Roman" pitchFamily="18" charset="0"/>
                <a:cs typeface="Times New Roman" pitchFamily="18" charset="0"/>
              </a:rPr>
              <a:t>排序时所需要的平均移动</a:t>
            </a:r>
          </a:p>
          <a:p>
            <a:pPr lvl="1">
              <a:lnSpc>
                <a:spcPct val="150000"/>
              </a:lnSpc>
              <a:spcBef>
                <a:spcPts val="600"/>
              </a:spcBef>
              <a:defRPr/>
            </a:pPr>
            <a:r>
              <a:rPr lang="zh-CN" altLang="en-US" sz="1200" dirty="0">
                <a:latin typeface="Times New Roman" pitchFamily="18" charset="0"/>
                <a:cs typeface="Times New Roman" pitchFamily="18" charset="0"/>
              </a:rPr>
              <a:t>排序时所需要的平均辅助存储空间</a:t>
            </a:r>
          </a:p>
          <a:p>
            <a:pPr lvl="1">
              <a:lnSpc>
                <a:spcPct val="150000"/>
              </a:lnSpc>
              <a:spcBef>
                <a:spcPts val="600"/>
              </a:spcBef>
              <a:defRPr/>
            </a:pPr>
            <a:r>
              <a:rPr lang="zh-CN" altLang="en-US" sz="1200" dirty="0">
                <a:latin typeface="Times New Roman" pitchFamily="18" charset="0"/>
                <a:cs typeface="Times New Roman" pitchFamily="18" charset="0"/>
              </a:rPr>
              <a:t>排序的稳定性</a:t>
            </a:r>
          </a:p>
          <a:p>
            <a:pPr lvl="1">
              <a:lnSpc>
                <a:spcPct val="150000"/>
              </a:lnSpc>
              <a:spcBef>
                <a:spcPts val="1800"/>
              </a:spcBef>
              <a:defRPr/>
            </a:pPr>
            <a:endParaRPr lang="zh-CN" altLang="en-US" sz="1200" dirty="0">
              <a:latin typeface="Times New Roman" pitchFamily="18" charset="0"/>
              <a:cs typeface="Times New Roman" pitchFamily="18" charset="0"/>
            </a:endParaRPr>
          </a:p>
          <a:p>
            <a:endParaRPr lang="zh-CN" altLang="en-US" sz="2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246972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986407"/>
            <a:ext cx="7492800" cy="4907497"/>
          </a:xfrm>
          <a:prstGeom prst="rect">
            <a:avLst/>
          </a:prstGeom>
        </p:spPr>
        <p:txBody>
          <a:bodyPr wrap="square">
            <a:spAutoFit/>
          </a:bodyPr>
          <a:lstStyle/>
          <a:p>
            <a:pPr marL="342900" indent="-342900">
              <a:lnSpc>
                <a:spcPct val="105000"/>
              </a:lnSpc>
              <a:buFont typeface="Arial" charset="0"/>
              <a:buChar char="•"/>
            </a:pPr>
            <a:r>
              <a:rPr lang="zh-CN" altLang="en-US" sz="2000" dirty="0">
                <a:ln w="0"/>
                <a:effectLst>
                  <a:outerShdw blurRad="38100" dist="19050" dir="2700000" algn="tl" rotWithShape="0">
                    <a:schemeClr val="dk1">
                      <a:alpha val="40000"/>
                    </a:schemeClr>
                  </a:outerShdw>
                </a:effectLst>
                <a:latin typeface="Microsoft YaHei" charset="0"/>
                <a:ea typeface="Microsoft YaHei" charset="0"/>
                <a:cs typeface="Microsoft YaHei" charset="0"/>
              </a:rPr>
              <a:t>最小堆的向下调整算法</a:t>
            </a:r>
          </a:p>
          <a:p>
            <a:pPr>
              <a:lnSpc>
                <a:spcPct val="105000"/>
              </a:lnSpc>
            </a:pPr>
            <a:endParaRPr lang="zh-CN" altLang="en-US" sz="800" dirty="0"/>
          </a:p>
          <a:p>
            <a:pPr>
              <a:lnSpc>
                <a:spcPct val="105000"/>
              </a:lnSpc>
            </a:pPr>
            <a:r>
              <a:rPr lang="en-US" altLang="zh-CN" dirty="0">
                <a:ea typeface="仿宋_GB2312" charset="0"/>
              </a:rPr>
              <a:t>template &lt;class Type&gt; </a:t>
            </a:r>
          </a:p>
          <a:p>
            <a:pPr>
              <a:lnSpc>
                <a:spcPct val="105000"/>
              </a:lnSpc>
            </a:pPr>
            <a:r>
              <a:rPr lang="en-US" altLang="zh-CN" dirty="0">
                <a:ea typeface="仿宋_GB2312" charset="0"/>
              </a:rPr>
              <a:t>void </a:t>
            </a:r>
            <a:r>
              <a:rPr lang="en-US" altLang="zh-CN" dirty="0" err="1">
                <a:ea typeface="仿宋_GB2312" charset="0"/>
              </a:rPr>
              <a:t>MinHeap</a:t>
            </a:r>
            <a:r>
              <a:rPr lang="en-US" altLang="zh-CN" dirty="0">
                <a:ea typeface="仿宋_GB2312" charset="0"/>
              </a:rPr>
              <a:t>&lt;Type&gt; :: </a:t>
            </a:r>
            <a:r>
              <a:rPr lang="en-US" altLang="zh-CN" dirty="0" err="1">
                <a:ea typeface="仿宋_GB2312" charset="0"/>
              </a:rPr>
              <a:t>FilterDown</a:t>
            </a:r>
            <a:r>
              <a:rPr lang="en-US" altLang="zh-CN" dirty="0">
                <a:ea typeface="仿宋_GB2312" charset="0"/>
              </a:rPr>
              <a:t> ( </a:t>
            </a:r>
            <a:r>
              <a:rPr lang="en-US" altLang="zh-CN" dirty="0" err="1">
                <a:ea typeface="仿宋_GB2312" charset="0"/>
              </a:rPr>
              <a:t>int</a:t>
            </a:r>
            <a:r>
              <a:rPr lang="en-US" altLang="zh-CN" dirty="0">
                <a:ea typeface="仿宋_GB2312" charset="0"/>
              </a:rPr>
              <a:t> start, </a:t>
            </a:r>
            <a:r>
              <a:rPr lang="en-US" altLang="zh-CN" dirty="0" err="1">
                <a:ea typeface="仿宋_GB2312" charset="0"/>
              </a:rPr>
              <a:t>int</a:t>
            </a:r>
            <a:r>
              <a:rPr lang="en-US" altLang="zh-CN" dirty="0">
                <a:ea typeface="仿宋_GB2312" charset="0"/>
              </a:rPr>
              <a:t> </a:t>
            </a:r>
            <a:r>
              <a:rPr lang="en-US" altLang="zh-CN" dirty="0" err="1">
                <a:ea typeface="仿宋_GB2312" charset="0"/>
              </a:rPr>
              <a:t>EndOfHeap</a:t>
            </a:r>
            <a:r>
              <a:rPr lang="en-US" altLang="zh-CN" dirty="0">
                <a:ea typeface="仿宋_GB2312" charset="0"/>
              </a:rPr>
              <a:t> ) {</a:t>
            </a:r>
          </a:p>
          <a:p>
            <a:pPr>
              <a:lnSpc>
                <a:spcPct val="105000"/>
              </a:lnSpc>
            </a:pPr>
            <a:r>
              <a:rPr lang="en-US" altLang="zh-CN" dirty="0">
                <a:ea typeface="仿宋_GB2312" charset="0"/>
              </a:rPr>
              <a:t>    </a:t>
            </a:r>
            <a:r>
              <a:rPr lang="en-US" altLang="zh-CN" dirty="0" err="1">
                <a:ea typeface="仿宋_GB2312" charset="0"/>
              </a:rPr>
              <a:t>int</a:t>
            </a:r>
            <a:r>
              <a:rPr lang="en-US" altLang="zh-CN" dirty="0">
                <a:ea typeface="仿宋_GB2312" charset="0"/>
              </a:rPr>
              <a:t> </a:t>
            </a:r>
            <a:r>
              <a:rPr lang="en-US" altLang="zh-CN" dirty="0" err="1">
                <a:ea typeface="仿宋_GB2312" charset="0"/>
              </a:rPr>
              <a:t>i</a:t>
            </a:r>
            <a:r>
              <a:rPr lang="en-US" altLang="zh-CN" dirty="0">
                <a:ea typeface="仿宋_GB2312" charset="0"/>
              </a:rPr>
              <a:t> = start,   j = 2*i+1;   // </a:t>
            </a:r>
            <a:r>
              <a:rPr lang="en-US" altLang="zh-CN" sz="1600" dirty="0">
                <a:ea typeface="仿宋_GB2312" charset="0"/>
              </a:rPr>
              <a:t>j</a:t>
            </a:r>
            <a:r>
              <a:rPr lang="en-US" altLang="zh-CN" dirty="0">
                <a:ea typeface="仿宋_GB2312" charset="0"/>
              </a:rPr>
              <a:t> </a:t>
            </a:r>
            <a:r>
              <a:rPr lang="zh-CN" altLang="zh-CN" dirty="0">
                <a:ea typeface="隶书" charset="0"/>
              </a:rPr>
              <a:t>是</a:t>
            </a:r>
            <a:r>
              <a:rPr lang="zh-CN" altLang="zh-CN" dirty="0">
                <a:ea typeface="仿宋_GB2312" charset="0"/>
              </a:rPr>
              <a:t> </a:t>
            </a:r>
            <a:r>
              <a:rPr lang="en-US" altLang="zh-CN" sz="1600" dirty="0" err="1">
                <a:ea typeface="仿宋_GB2312" charset="0"/>
              </a:rPr>
              <a:t>i</a:t>
            </a:r>
            <a:r>
              <a:rPr lang="en-US" altLang="zh-CN" dirty="0">
                <a:ea typeface="仿宋_GB2312" charset="0"/>
              </a:rPr>
              <a:t> </a:t>
            </a:r>
            <a:r>
              <a:rPr lang="zh-CN" altLang="zh-CN" dirty="0">
                <a:ea typeface="隶书" charset="0"/>
              </a:rPr>
              <a:t>的左子女</a:t>
            </a:r>
            <a:endParaRPr lang="zh-CN" altLang="zh-CN" dirty="0">
              <a:ea typeface="仿宋_GB2312" charset="0"/>
            </a:endParaRPr>
          </a:p>
          <a:p>
            <a:pPr>
              <a:lnSpc>
                <a:spcPct val="105000"/>
              </a:lnSpc>
            </a:pPr>
            <a:r>
              <a:rPr lang="zh-CN" altLang="en-US" dirty="0">
                <a:ea typeface="仿宋_GB2312" charset="0"/>
              </a:rPr>
              <a:t>    </a:t>
            </a:r>
            <a:r>
              <a:rPr lang="en-US" altLang="zh-CN" dirty="0">
                <a:ea typeface="仿宋_GB2312" charset="0"/>
              </a:rPr>
              <a:t>Type temp = heap[</a:t>
            </a:r>
            <a:r>
              <a:rPr lang="en-US" altLang="zh-CN" dirty="0" err="1">
                <a:ea typeface="仿宋_GB2312" charset="0"/>
              </a:rPr>
              <a:t>i</a:t>
            </a:r>
            <a:r>
              <a:rPr lang="en-US" altLang="zh-CN" dirty="0">
                <a:ea typeface="仿宋_GB2312" charset="0"/>
              </a:rPr>
              <a:t>];</a:t>
            </a:r>
          </a:p>
          <a:p>
            <a:pPr>
              <a:lnSpc>
                <a:spcPct val="105000"/>
              </a:lnSpc>
            </a:pPr>
            <a:r>
              <a:rPr lang="en-US" altLang="zh-CN" dirty="0">
                <a:ea typeface="仿宋_GB2312" charset="0"/>
              </a:rPr>
              <a:t>    while ( j &lt;= </a:t>
            </a:r>
            <a:r>
              <a:rPr lang="en-US" altLang="zh-CN" dirty="0" err="1">
                <a:ea typeface="仿宋_GB2312" charset="0"/>
              </a:rPr>
              <a:t>EndOfHeap</a:t>
            </a:r>
            <a:r>
              <a:rPr lang="en-US" altLang="zh-CN" dirty="0">
                <a:ea typeface="仿宋_GB2312" charset="0"/>
              </a:rPr>
              <a:t> ) {</a:t>
            </a:r>
          </a:p>
          <a:p>
            <a:pPr>
              <a:lnSpc>
                <a:spcPct val="105000"/>
              </a:lnSpc>
            </a:pPr>
            <a:r>
              <a:rPr lang="en-US" altLang="zh-CN" dirty="0">
                <a:ea typeface="仿宋_GB2312" charset="0"/>
              </a:rPr>
              <a:t>         if ( j &lt; </a:t>
            </a:r>
            <a:r>
              <a:rPr lang="en-US" altLang="zh-CN" dirty="0" err="1">
                <a:ea typeface="仿宋_GB2312" charset="0"/>
              </a:rPr>
              <a:t>EndOfHeap</a:t>
            </a:r>
            <a:r>
              <a:rPr lang="en-US" altLang="zh-CN" dirty="0">
                <a:ea typeface="仿宋_GB2312" charset="0"/>
              </a:rPr>
              <a:t> &amp;&amp; </a:t>
            </a:r>
          </a:p>
          <a:p>
            <a:pPr>
              <a:lnSpc>
                <a:spcPct val="105000"/>
              </a:lnSpc>
            </a:pPr>
            <a:r>
              <a:rPr lang="en-US" altLang="zh-CN" dirty="0">
                <a:ea typeface="仿宋_GB2312" charset="0"/>
              </a:rPr>
              <a:t>              heap[j] &gt; heap[j+1] )  j++;</a:t>
            </a:r>
          </a:p>
          <a:p>
            <a:pPr>
              <a:lnSpc>
                <a:spcPct val="105000"/>
              </a:lnSpc>
            </a:pPr>
            <a:r>
              <a:rPr lang="en-US" altLang="zh-CN" dirty="0">
                <a:ea typeface="仿宋_GB2312" charset="0"/>
              </a:rPr>
              <a:t>                     //</a:t>
            </a:r>
            <a:r>
              <a:rPr lang="zh-CN" altLang="zh-CN" dirty="0">
                <a:ea typeface="隶书" charset="0"/>
              </a:rPr>
              <a:t>两子女中选小者</a:t>
            </a:r>
            <a:r>
              <a:rPr lang="zh-CN" altLang="en-US" dirty="0">
                <a:ea typeface="仿宋_GB2312" charset="0"/>
              </a:rPr>
              <a:t> </a:t>
            </a:r>
          </a:p>
          <a:p>
            <a:pPr>
              <a:lnSpc>
                <a:spcPct val="105000"/>
              </a:lnSpc>
            </a:pPr>
            <a:r>
              <a:rPr lang="en-US" altLang="zh-CN" dirty="0">
                <a:ea typeface="仿宋_GB2312" charset="0"/>
              </a:rPr>
              <a:t> if ( temp &lt;= heap[j] ) break;</a:t>
            </a:r>
          </a:p>
          <a:p>
            <a:pPr>
              <a:lnSpc>
                <a:spcPct val="105000"/>
              </a:lnSpc>
            </a:pPr>
            <a:r>
              <a:rPr lang="en-US" altLang="zh-CN" dirty="0">
                <a:ea typeface="仿宋_GB2312" charset="0"/>
              </a:rPr>
              <a:t>         else { heap[</a:t>
            </a:r>
            <a:r>
              <a:rPr lang="en-US" altLang="zh-CN" dirty="0" err="1">
                <a:ea typeface="仿宋_GB2312" charset="0"/>
              </a:rPr>
              <a:t>i</a:t>
            </a:r>
            <a:r>
              <a:rPr lang="en-US" altLang="zh-CN" dirty="0">
                <a:ea typeface="仿宋_GB2312" charset="0"/>
              </a:rPr>
              <a:t>] = heap[j];   //</a:t>
            </a:r>
            <a:r>
              <a:rPr lang="zh-CN" altLang="en-US" dirty="0">
                <a:ea typeface="隶书" charset="0"/>
              </a:rPr>
              <a:t>下面的上浮</a:t>
            </a:r>
            <a:endParaRPr lang="zh-CN" altLang="en-US" dirty="0">
              <a:ea typeface="仿宋_GB2312" charset="0"/>
            </a:endParaRPr>
          </a:p>
          <a:p>
            <a:pPr>
              <a:lnSpc>
                <a:spcPct val="105000"/>
              </a:lnSpc>
            </a:pPr>
            <a:r>
              <a:rPr lang="zh-CN" altLang="en-US" dirty="0">
                <a:ea typeface="仿宋_GB2312" charset="0"/>
              </a:rPr>
              <a:t>                   </a:t>
            </a:r>
            <a:r>
              <a:rPr lang="en-US" altLang="zh-CN" dirty="0" err="1">
                <a:ea typeface="仿宋_GB2312" charset="0"/>
              </a:rPr>
              <a:t>i</a:t>
            </a:r>
            <a:r>
              <a:rPr lang="en-US" altLang="zh-CN" dirty="0">
                <a:ea typeface="仿宋_GB2312" charset="0"/>
              </a:rPr>
              <a:t> = j;   j = 2*j+1;    //</a:t>
            </a:r>
            <a:r>
              <a:rPr lang="zh-CN" altLang="en-US" dirty="0">
                <a:ea typeface="隶书" charset="0"/>
              </a:rPr>
              <a:t>向下滑动</a:t>
            </a:r>
            <a:endParaRPr lang="zh-CN" altLang="en-US" dirty="0">
              <a:ea typeface="仿宋_GB2312" charset="0"/>
            </a:endParaRPr>
          </a:p>
          <a:p>
            <a:pPr>
              <a:lnSpc>
                <a:spcPct val="105000"/>
              </a:lnSpc>
            </a:pPr>
            <a:r>
              <a:rPr lang="zh-CN" altLang="en-US" dirty="0">
                <a:ea typeface="仿宋_GB2312" charset="0"/>
              </a:rPr>
              <a:t>                 </a:t>
            </a:r>
            <a:r>
              <a:rPr lang="en-US" altLang="zh-CN" dirty="0">
                <a:ea typeface="仿宋_GB2312" charset="0"/>
              </a:rPr>
              <a:t>}</a:t>
            </a:r>
          </a:p>
          <a:p>
            <a:pPr>
              <a:lnSpc>
                <a:spcPct val="105000"/>
              </a:lnSpc>
            </a:pPr>
            <a:r>
              <a:rPr lang="en-US" altLang="zh-CN" dirty="0">
                <a:ea typeface="仿宋_GB2312" charset="0"/>
              </a:rPr>
              <a:t>    }</a:t>
            </a:r>
          </a:p>
          <a:p>
            <a:pPr>
              <a:lnSpc>
                <a:spcPct val="105000"/>
              </a:lnSpc>
            </a:pPr>
            <a:r>
              <a:rPr lang="en-US" altLang="zh-CN" dirty="0">
                <a:ea typeface="仿宋_GB2312" charset="0"/>
              </a:rPr>
              <a:t>    heap[</a:t>
            </a:r>
            <a:r>
              <a:rPr lang="en-US" altLang="zh-CN" dirty="0" err="1">
                <a:ea typeface="仿宋_GB2312" charset="0"/>
              </a:rPr>
              <a:t>i</a:t>
            </a:r>
            <a:r>
              <a:rPr lang="en-US" altLang="zh-CN" dirty="0">
                <a:ea typeface="仿宋_GB2312" charset="0"/>
              </a:rPr>
              <a:t>] = temp;			</a:t>
            </a:r>
          </a:p>
          <a:p>
            <a:pPr algn="just">
              <a:lnSpc>
                <a:spcPct val="105000"/>
              </a:lnSpc>
            </a:pPr>
            <a:r>
              <a:rPr lang="en-US" altLang="zh-CN" dirty="0"/>
              <a:t>}</a:t>
            </a:r>
            <a:endParaRPr lang="zh-CN" altLang="en-US" dirty="0"/>
          </a:p>
        </p:txBody>
      </p:sp>
    </p:spTree>
    <p:extLst>
      <p:ext uri="{BB962C8B-B14F-4D97-AF65-F5344CB8AC3E}">
        <p14:creationId xmlns:p14="http://schemas.microsoft.com/office/powerpoint/2010/main" val="3248767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最小堆的插入</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139148" y="1511323"/>
            <a:ext cx="4572000" cy="4059573"/>
          </a:xfrm>
          <a:prstGeom prst="rect">
            <a:avLst/>
          </a:prstGeom>
        </p:spPr>
        <p:txBody>
          <a:bodyPr>
            <a:spAutoFit/>
          </a:bodyPr>
          <a:lstStyle/>
          <a:p>
            <a:pPr>
              <a:lnSpc>
                <a:spcPct val="110000"/>
              </a:lnSpc>
              <a:spcBef>
                <a:spcPts val="600"/>
              </a:spcBef>
            </a:pPr>
            <a:r>
              <a:rPr lang="en-US" altLang="zh-CN" dirty="0">
                <a:ea typeface="仿宋_GB2312" charset="0"/>
              </a:rPr>
              <a:t>template &lt;class Type&gt; </a:t>
            </a:r>
            <a:r>
              <a:rPr lang="en-US" altLang="zh-CN" dirty="0" err="1">
                <a:ea typeface="仿宋_GB2312" charset="0"/>
              </a:rPr>
              <a:t>int</a:t>
            </a:r>
            <a:r>
              <a:rPr lang="en-US" altLang="zh-CN" dirty="0">
                <a:ea typeface="仿宋_GB2312" charset="0"/>
              </a:rPr>
              <a:t> </a:t>
            </a:r>
            <a:r>
              <a:rPr lang="en-US" altLang="zh-CN" dirty="0" err="1">
                <a:ea typeface="仿宋_GB2312" charset="0"/>
              </a:rPr>
              <a:t>MinHeap</a:t>
            </a:r>
            <a:r>
              <a:rPr lang="en-US" altLang="zh-CN" dirty="0">
                <a:ea typeface="仿宋_GB2312" charset="0"/>
              </a:rPr>
              <a:t>&lt;Type&gt; :: Insert ( </a:t>
            </a:r>
            <a:r>
              <a:rPr lang="en-US" altLang="zh-CN" dirty="0" err="1">
                <a:ea typeface="仿宋_GB2312" charset="0"/>
              </a:rPr>
              <a:t>const</a:t>
            </a:r>
            <a:r>
              <a:rPr lang="en-US" altLang="zh-CN" dirty="0">
                <a:ea typeface="仿宋_GB2312" charset="0"/>
              </a:rPr>
              <a:t> Type &amp;x ) {</a:t>
            </a:r>
            <a:endParaRPr lang="zh-CN" altLang="en-US" dirty="0">
              <a:ea typeface="仿宋_GB2312" charset="0"/>
            </a:endParaRPr>
          </a:p>
          <a:p>
            <a:pPr>
              <a:lnSpc>
                <a:spcPct val="110000"/>
              </a:lnSpc>
              <a:spcBef>
                <a:spcPts val="600"/>
              </a:spcBef>
            </a:pPr>
            <a:r>
              <a:rPr lang="en-US" altLang="zh-CN" dirty="0">
                <a:ea typeface="仿宋_GB2312" charset="0"/>
              </a:rPr>
              <a:t>//</a:t>
            </a:r>
            <a:r>
              <a:rPr lang="zh-CN" altLang="en-US" dirty="0">
                <a:ea typeface="隶书" charset="0"/>
              </a:rPr>
              <a:t>在堆中插入新元素</a:t>
            </a:r>
            <a:r>
              <a:rPr lang="zh-CN" altLang="en-US" dirty="0">
                <a:ea typeface="仿宋_GB2312" charset="0"/>
              </a:rPr>
              <a:t> </a:t>
            </a:r>
            <a:r>
              <a:rPr lang="en-US" altLang="zh-CN" dirty="0">
                <a:ea typeface="仿宋_GB2312" charset="0"/>
              </a:rPr>
              <a:t>x</a:t>
            </a:r>
          </a:p>
          <a:p>
            <a:pPr>
              <a:lnSpc>
                <a:spcPct val="110000"/>
              </a:lnSpc>
              <a:spcBef>
                <a:spcPts val="600"/>
              </a:spcBef>
            </a:pPr>
            <a:r>
              <a:rPr lang="en-US" altLang="zh-CN" dirty="0">
                <a:ea typeface="仿宋_GB2312" charset="0"/>
              </a:rPr>
              <a:t>    if ( </a:t>
            </a:r>
            <a:r>
              <a:rPr lang="en-US" altLang="zh-CN" dirty="0" err="1">
                <a:ea typeface="仿宋_GB2312" charset="0"/>
              </a:rPr>
              <a:t>CurrentSize</a:t>
            </a:r>
            <a:r>
              <a:rPr lang="en-US" altLang="zh-CN" dirty="0">
                <a:ea typeface="仿宋_GB2312" charset="0"/>
              </a:rPr>
              <a:t> </a:t>
            </a:r>
            <a:r>
              <a:rPr lang="en-US" altLang="zh-CN" i="1" dirty="0">
                <a:ea typeface="仿宋_GB2312" charset="0"/>
              </a:rPr>
              <a:t>==</a:t>
            </a:r>
            <a:r>
              <a:rPr lang="en-US" altLang="zh-CN" dirty="0">
                <a:ea typeface="仿宋_GB2312" charset="0"/>
              </a:rPr>
              <a:t> </a:t>
            </a:r>
            <a:r>
              <a:rPr lang="en-US" altLang="zh-CN" dirty="0" err="1">
                <a:ea typeface="仿宋_GB2312" charset="0"/>
              </a:rPr>
              <a:t>MaxHeapSize</a:t>
            </a:r>
            <a:r>
              <a:rPr lang="en-US" altLang="zh-CN" dirty="0">
                <a:ea typeface="仿宋_GB2312" charset="0"/>
              </a:rPr>
              <a:t> )  //</a:t>
            </a:r>
            <a:r>
              <a:rPr lang="zh-CN" altLang="en-US" dirty="0">
                <a:ea typeface="隶书" charset="0"/>
              </a:rPr>
              <a:t>堆满</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a:ea typeface="仿宋_GB2312" charset="0"/>
              </a:rPr>
              <a:t>{ </a:t>
            </a:r>
            <a:r>
              <a:rPr lang="en-US" altLang="zh-CN" dirty="0" err="1">
                <a:ea typeface="仿宋_GB2312" charset="0"/>
              </a:rPr>
              <a:t>cerr</a:t>
            </a:r>
            <a:r>
              <a:rPr lang="en-US" altLang="zh-CN" dirty="0">
                <a:ea typeface="仿宋_GB2312" charset="0"/>
              </a:rPr>
              <a:t> &lt;&lt; "</a:t>
            </a:r>
            <a:r>
              <a:rPr lang="zh-CN" altLang="en-US" dirty="0">
                <a:ea typeface="仿宋_GB2312" charset="0"/>
              </a:rPr>
              <a:t>堆已满</a:t>
            </a:r>
            <a:r>
              <a:rPr lang="en-US" altLang="zh-CN" dirty="0">
                <a:ea typeface="仿宋_GB2312" charset="0"/>
              </a:rPr>
              <a:t>" &lt;&lt; </a:t>
            </a:r>
            <a:r>
              <a:rPr lang="en-US" altLang="zh-CN" dirty="0" err="1">
                <a:ea typeface="仿宋_GB2312" charset="0"/>
              </a:rPr>
              <a:t>endl</a:t>
            </a:r>
            <a:r>
              <a:rPr lang="en-US" altLang="zh-CN" dirty="0">
                <a:ea typeface="仿宋_GB2312" charset="0"/>
              </a:rPr>
              <a:t>;  return 0; }</a:t>
            </a:r>
          </a:p>
          <a:p>
            <a:pPr>
              <a:lnSpc>
                <a:spcPct val="110000"/>
              </a:lnSpc>
              <a:spcBef>
                <a:spcPts val="600"/>
              </a:spcBef>
            </a:pPr>
            <a:r>
              <a:rPr lang="en-US" altLang="zh-CN" dirty="0">
                <a:ea typeface="仿宋_GB2312" charset="0"/>
              </a:rPr>
              <a:t>    heap[</a:t>
            </a:r>
            <a:r>
              <a:rPr lang="en-US" altLang="zh-CN" dirty="0" err="1">
                <a:ea typeface="仿宋_GB2312" charset="0"/>
              </a:rPr>
              <a:t>CurrentSize</a:t>
            </a:r>
            <a:r>
              <a:rPr lang="en-US" altLang="zh-CN" dirty="0">
                <a:ea typeface="仿宋_GB2312" charset="0"/>
              </a:rPr>
              <a:t>] = x;       //</a:t>
            </a:r>
            <a:r>
              <a:rPr lang="zh-CN" altLang="en-US" dirty="0">
                <a:ea typeface="隶书" charset="0"/>
              </a:rPr>
              <a:t>插在表尾</a:t>
            </a:r>
            <a:r>
              <a:rPr lang="zh-CN" altLang="en-US" dirty="0">
                <a:ea typeface="仿宋_GB2312" charset="0"/>
              </a:rPr>
              <a:t>  </a:t>
            </a:r>
          </a:p>
          <a:p>
            <a:pPr>
              <a:lnSpc>
                <a:spcPct val="110000"/>
              </a:lnSpc>
              <a:spcBef>
                <a:spcPts val="600"/>
              </a:spcBef>
            </a:pPr>
            <a:r>
              <a:rPr lang="zh-CN" altLang="en-US" dirty="0">
                <a:ea typeface="仿宋_GB2312" charset="0"/>
              </a:rPr>
              <a:t>    </a:t>
            </a:r>
            <a:r>
              <a:rPr lang="en-US" altLang="zh-CN" dirty="0" err="1">
                <a:ea typeface="仿宋_GB2312" charset="0"/>
              </a:rPr>
              <a:t>FilterUp</a:t>
            </a:r>
            <a:r>
              <a:rPr lang="en-US" altLang="zh-CN" dirty="0">
                <a:ea typeface="仿宋_GB2312" charset="0"/>
              </a:rPr>
              <a:t> (</a:t>
            </a:r>
            <a:r>
              <a:rPr lang="en-US" altLang="zh-CN" dirty="0" err="1">
                <a:ea typeface="仿宋_GB2312" charset="0"/>
              </a:rPr>
              <a:t>CurrentSize</a:t>
            </a:r>
            <a:r>
              <a:rPr lang="en-US" altLang="zh-CN" dirty="0">
                <a:ea typeface="仿宋_GB2312" charset="0"/>
              </a:rPr>
              <a:t>);      //</a:t>
            </a:r>
            <a:r>
              <a:rPr lang="zh-CN" altLang="en-US" dirty="0">
                <a:ea typeface="隶书" charset="0"/>
              </a:rPr>
              <a:t>向上调整为堆</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err="1">
                <a:ea typeface="仿宋_GB2312" charset="0"/>
              </a:rPr>
              <a:t>CurrentSize</a:t>
            </a:r>
            <a:r>
              <a:rPr lang="en-US" altLang="zh-CN" dirty="0">
                <a:ea typeface="仿宋_GB2312" charset="0"/>
              </a:rPr>
              <a:t>++;                   //</a:t>
            </a:r>
            <a:r>
              <a:rPr lang="zh-CN" altLang="en-US" dirty="0">
                <a:ea typeface="隶书" charset="0"/>
              </a:rPr>
              <a:t>堆元素增一</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a:ea typeface="仿宋_GB2312" charset="0"/>
              </a:rPr>
              <a:t>return 1;</a:t>
            </a:r>
          </a:p>
          <a:p>
            <a:pPr>
              <a:lnSpc>
                <a:spcPct val="110000"/>
              </a:lnSpc>
              <a:spcBef>
                <a:spcPts val="600"/>
              </a:spcBef>
            </a:pPr>
            <a:r>
              <a:rPr lang="en-US" altLang="zh-CN" dirty="0">
                <a:ea typeface="仿宋_GB2312" charset="0"/>
              </a:rPr>
              <a:t>}</a:t>
            </a:r>
          </a:p>
          <a:p>
            <a:pPr>
              <a:lnSpc>
                <a:spcPct val="110000"/>
              </a:lnSpc>
            </a:pPr>
            <a:endParaRPr lang="en-US" altLang="zh-CN" dirty="0">
              <a:solidFill>
                <a:srgbClr val="CC3300"/>
              </a:solidFill>
              <a:ea typeface="仿宋_GB2312" charset="0"/>
            </a:endParaRPr>
          </a:p>
        </p:txBody>
      </p:sp>
      <p:sp>
        <p:nvSpPr>
          <p:cNvPr id="7" name="矩形 6"/>
          <p:cNvSpPr/>
          <p:nvPr/>
        </p:nvSpPr>
        <p:spPr>
          <a:xfrm>
            <a:off x="5365932" y="1012525"/>
            <a:ext cx="3262432" cy="461665"/>
          </a:xfrm>
          <a:prstGeom prst="rect">
            <a:avLst/>
          </a:prstGeom>
        </p:spPr>
        <p:txBody>
          <a:bodyPr wrap="none">
            <a:spAutoFit/>
          </a:bodyPr>
          <a:lstStyle/>
          <a:p>
            <a:r>
              <a:rPr lang="zh-CN" altLang="en-US" sz="2400"/>
              <a:t>最小堆的向上调整算法</a:t>
            </a:r>
          </a:p>
        </p:txBody>
      </p:sp>
      <p:sp>
        <p:nvSpPr>
          <p:cNvPr id="8" name="矩形 7"/>
          <p:cNvSpPr/>
          <p:nvPr/>
        </p:nvSpPr>
        <p:spPr>
          <a:xfrm>
            <a:off x="1791637" y="1012525"/>
            <a:ext cx="1415772" cy="461665"/>
          </a:xfrm>
          <a:prstGeom prst="rect">
            <a:avLst/>
          </a:prstGeom>
        </p:spPr>
        <p:txBody>
          <a:bodyPr wrap="none">
            <a:spAutoFit/>
          </a:bodyPr>
          <a:lstStyle/>
          <a:p>
            <a:r>
              <a:rPr lang="zh-CN" altLang="en-US" sz="2400"/>
              <a:t>堆的插入</a:t>
            </a:r>
          </a:p>
        </p:txBody>
      </p:sp>
      <p:sp>
        <p:nvSpPr>
          <p:cNvPr id="10" name="矩形 9"/>
          <p:cNvSpPr/>
          <p:nvPr/>
        </p:nvSpPr>
        <p:spPr>
          <a:xfrm>
            <a:off x="4711148" y="1511323"/>
            <a:ext cx="4572000" cy="3908762"/>
          </a:xfrm>
          <a:prstGeom prst="rect">
            <a:avLst/>
          </a:prstGeom>
        </p:spPr>
        <p:txBody>
          <a:bodyPr>
            <a:spAutoFit/>
          </a:bodyPr>
          <a:lstStyle/>
          <a:p>
            <a:pPr>
              <a:spcBef>
                <a:spcPts val="600"/>
              </a:spcBef>
            </a:pPr>
            <a:r>
              <a:rPr lang="en-US" altLang="zh-CN" dirty="0">
                <a:ea typeface="仿宋_GB2312" charset="0"/>
              </a:rPr>
              <a:t>template &lt;class Type&gt; </a:t>
            </a:r>
          </a:p>
          <a:p>
            <a:pPr>
              <a:spcBef>
                <a:spcPts val="600"/>
              </a:spcBef>
            </a:pPr>
            <a:r>
              <a:rPr lang="en-US" altLang="zh-CN" dirty="0">
                <a:ea typeface="仿宋_GB2312" charset="0"/>
              </a:rPr>
              <a:t>void </a:t>
            </a:r>
            <a:r>
              <a:rPr lang="en-US" altLang="zh-CN" dirty="0" err="1">
                <a:ea typeface="仿宋_GB2312" charset="0"/>
              </a:rPr>
              <a:t>MinHeap</a:t>
            </a:r>
            <a:r>
              <a:rPr lang="en-US" altLang="zh-CN" dirty="0">
                <a:ea typeface="仿宋_GB2312" charset="0"/>
              </a:rPr>
              <a:t>&lt;Type&gt; :: </a:t>
            </a:r>
            <a:r>
              <a:rPr lang="en-US" altLang="zh-CN" dirty="0" err="1">
                <a:ea typeface="仿宋_GB2312" charset="0"/>
              </a:rPr>
              <a:t>FilterUp</a:t>
            </a:r>
            <a:r>
              <a:rPr lang="en-US" altLang="zh-CN" dirty="0">
                <a:ea typeface="仿宋_GB2312" charset="0"/>
              </a:rPr>
              <a:t> ( </a:t>
            </a:r>
            <a:r>
              <a:rPr lang="en-US" altLang="zh-CN" dirty="0" err="1">
                <a:ea typeface="仿宋_GB2312" charset="0"/>
              </a:rPr>
              <a:t>int</a:t>
            </a:r>
            <a:r>
              <a:rPr lang="en-US" altLang="zh-CN" dirty="0">
                <a:ea typeface="仿宋_GB2312" charset="0"/>
              </a:rPr>
              <a:t> start ) {</a:t>
            </a:r>
          </a:p>
          <a:p>
            <a:pPr>
              <a:spcBef>
                <a:spcPts val="600"/>
              </a:spcBef>
            </a:pPr>
            <a:r>
              <a:rPr lang="en-US" altLang="zh-CN" dirty="0">
                <a:ea typeface="仿宋_GB2312" charset="0"/>
              </a:rPr>
              <a:t>//</a:t>
            </a:r>
            <a:r>
              <a:rPr lang="zh-CN" altLang="en-US" dirty="0">
                <a:ea typeface="隶书" charset="0"/>
              </a:rPr>
              <a:t>从</a:t>
            </a:r>
            <a:r>
              <a:rPr lang="zh-CN" altLang="en-US" dirty="0">
                <a:ea typeface="仿宋_GB2312" charset="0"/>
              </a:rPr>
              <a:t> </a:t>
            </a:r>
            <a:r>
              <a:rPr lang="en-US" altLang="zh-CN" dirty="0">
                <a:ea typeface="仿宋_GB2312" charset="0"/>
              </a:rPr>
              <a:t>start </a:t>
            </a:r>
            <a:r>
              <a:rPr lang="zh-CN" altLang="en-US" dirty="0">
                <a:latin typeface="隶书" charset="0"/>
                <a:ea typeface="隶书" charset="0"/>
              </a:rPr>
              <a:t>开始</a:t>
            </a:r>
            <a:r>
              <a:rPr lang="en-US" altLang="zh-CN" dirty="0">
                <a:latin typeface="隶书" charset="0"/>
                <a:ea typeface="隶书" charset="0"/>
              </a:rPr>
              <a:t>,</a:t>
            </a:r>
            <a:r>
              <a:rPr lang="zh-CN" altLang="en-US" dirty="0">
                <a:latin typeface="隶书" charset="0"/>
                <a:ea typeface="隶书" charset="0"/>
              </a:rPr>
              <a:t>向上直到</a:t>
            </a:r>
            <a:r>
              <a:rPr lang="en-US" altLang="zh-CN" dirty="0">
                <a:ea typeface="仿宋_GB2312" charset="0"/>
              </a:rPr>
              <a:t>0,</a:t>
            </a:r>
            <a:r>
              <a:rPr lang="zh-CN" altLang="en-US" dirty="0">
                <a:ea typeface="隶书" charset="0"/>
              </a:rPr>
              <a:t>调整堆</a:t>
            </a:r>
            <a:endParaRPr lang="zh-CN" altLang="en-US" dirty="0">
              <a:ea typeface="仿宋_GB2312" charset="0"/>
            </a:endParaRPr>
          </a:p>
          <a:p>
            <a:pPr>
              <a:spcBef>
                <a:spcPts val="600"/>
              </a:spcBef>
            </a:pPr>
            <a:r>
              <a:rPr lang="zh-CN" altLang="en-US" dirty="0">
                <a:ea typeface="仿宋_GB2312" charset="0"/>
              </a:rPr>
              <a:t>    </a:t>
            </a:r>
            <a:r>
              <a:rPr lang="en-US" altLang="zh-CN" dirty="0" err="1">
                <a:ea typeface="仿宋_GB2312" charset="0"/>
              </a:rPr>
              <a:t>int</a:t>
            </a:r>
            <a:r>
              <a:rPr lang="en-US" altLang="zh-CN" dirty="0">
                <a:ea typeface="仿宋_GB2312" charset="0"/>
              </a:rPr>
              <a:t> j = start,  </a:t>
            </a:r>
            <a:r>
              <a:rPr lang="en-US" altLang="zh-CN" dirty="0" err="1">
                <a:ea typeface="仿宋_GB2312" charset="0"/>
              </a:rPr>
              <a:t>i</a:t>
            </a:r>
            <a:r>
              <a:rPr lang="en-US" altLang="zh-CN" dirty="0">
                <a:ea typeface="仿宋_GB2312" charset="0"/>
              </a:rPr>
              <a:t> = (j</a:t>
            </a:r>
            <a:r>
              <a:rPr lang="en-US" altLang="zh-CN" dirty="0">
                <a:latin typeface="仿宋_GB2312" charset="0"/>
                <a:ea typeface="仿宋_GB2312" charset="0"/>
              </a:rPr>
              <a:t>-</a:t>
            </a:r>
            <a:r>
              <a:rPr lang="en-US" altLang="zh-CN" dirty="0">
                <a:ea typeface="仿宋_GB2312" charset="0"/>
              </a:rPr>
              <a:t>1)/2;    // </a:t>
            </a:r>
            <a:r>
              <a:rPr lang="en-US" altLang="zh-CN" dirty="0" err="1">
                <a:ea typeface="仿宋_GB2312" charset="0"/>
              </a:rPr>
              <a:t>i</a:t>
            </a:r>
            <a:r>
              <a:rPr lang="en-US" altLang="zh-CN" dirty="0">
                <a:ea typeface="仿宋_GB2312" charset="0"/>
              </a:rPr>
              <a:t> </a:t>
            </a:r>
            <a:r>
              <a:rPr lang="zh-CN" altLang="en-US" dirty="0">
                <a:ea typeface="隶书" charset="0"/>
              </a:rPr>
              <a:t>是</a:t>
            </a:r>
            <a:r>
              <a:rPr lang="zh-CN" altLang="en-US" dirty="0">
                <a:ea typeface="仿宋_GB2312" charset="0"/>
              </a:rPr>
              <a:t> </a:t>
            </a:r>
            <a:r>
              <a:rPr lang="en-US" altLang="zh-CN" dirty="0">
                <a:ea typeface="仿宋_GB2312" charset="0"/>
              </a:rPr>
              <a:t>j </a:t>
            </a:r>
            <a:r>
              <a:rPr lang="zh-CN" altLang="en-US" dirty="0">
                <a:ea typeface="隶书" charset="0"/>
              </a:rPr>
              <a:t>的双亲</a:t>
            </a:r>
            <a:endParaRPr lang="zh-CN" altLang="en-US" dirty="0">
              <a:ea typeface="仿宋_GB2312" charset="0"/>
            </a:endParaRPr>
          </a:p>
          <a:p>
            <a:pPr>
              <a:spcBef>
                <a:spcPts val="600"/>
              </a:spcBef>
            </a:pPr>
            <a:r>
              <a:rPr lang="zh-CN" altLang="en-US" dirty="0">
                <a:ea typeface="仿宋_GB2312" charset="0"/>
              </a:rPr>
              <a:t>    </a:t>
            </a:r>
            <a:r>
              <a:rPr lang="en-US" altLang="zh-CN" dirty="0">
                <a:ea typeface="仿宋_GB2312" charset="0"/>
              </a:rPr>
              <a:t>Type temp = heap[j];</a:t>
            </a:r>
          </a:p>
          <a:p>
            <a:pPr>
              <a:spcBef>
                <a:spcPts val="600"/>
              </a:spcBef>
            </a:pPr>
            <a:r>
              <a:rPr lang="en-US" altLang="zh-CN" dirty="0">
                <a:ea typeface="仿宋_GB2312" charset="0"/>
              </a:rPr>
              <a:t>    while ( j &gt; 0 ) {      </a:t>
            </a:r>
          </a:p>
          <a:p>
            <a:pPr>
              <a:spcBef>
                <a:spcPts val="600"/>
              </a:spcBef>
            </a:pPr>
            <a:r>
              <a:rPr lang="en-US" altLang="zh-CN" dirty="0">
                <a:ea typeface="仿宋_GB2312" charset="0"/>
              </a:rPr>
              <a:t>        if ( heap[</a:t>
            </a:r>
            <a:r>
              <a:rPr lang="en-US" altLang="zh-CN" dirty="0" err="1">
                <a:ea typeface="仿宋_GB2312" charset="0"/>
              </a:rPr>
              <a:t>i</a:t>
            </a:r>
            <a:r>
              <a:rPr lang="en-US" altLang="zh-CN" dirty="0">
                <a:ea typeface="仿宋_GB2312" charset="0"/>
              </a:rPr>
              <a:t>] &lt;= temp ) break;</a:t>
            </a:r>
          </a:p>
          <a:p>
            <a:pPr>
              <a:spcBef>
                <a:spcPts val="600"/>
              </a:spcBef>
            </a:pPr>
            <a:r>
              <a:rPr lang="en-US" altLang="zh-CN" dirty="0">
                <a:ea typeface="仿宋_GB2312" charset="0"/>
              </a:rPr>
              <a:t>        else { heap[j] = heap[</a:t>
            </a:r>
            <a:r>
              <a:rPr lang="en-US" altLang="zh-CN" dirty="0" err="1">
                <a:ea typeface="仿宋_GB2312" charset="0"/>
              </a:rPr>
              <a:t>i</a:t>
            </a:r>
            <a:r>
              <a:rPr lang="en-US" altLang="zh-CN" dirty="0">
                <a:ea typeface="仿宋_GB2312" charset="0"/>
              </a:rPr>
              <a:t>]; j = </a:t>
            </a:r>
            <a:r>
              <a:rPr lang="en-US" altLang="zh-CN" dirty="0" err="1">
                <a:ea typeface="仿宋_GB2312" charset="0"/>
              </a:rPr>
              <a:t>i</a:t>
            </a:r>
            <a:r>
              <a:rPr lang="en-US" altLang="zh-CN" dirty="0">
                <a:ea typeface="仿宋_GB2312" charset="0"/>
              </a:rPr>
              <a:t>;  </a:t>
            </a:r>
            <a:r>
              <a:rPr lang="en-US" altLang="zh-CN" dirty="0" err="1">
                <a:ea typeface="仿宋_GB2312" charset="0"/>
              </a:rPr>
              <a:t>i</a:t>
            </a:r>
            <a:r>
              <a:rPr lang="en-US" altLang="zh-CN" dirty="0">
                <a:ea typeface="仿宋_GB2312" charset="0"/>
              </a:rPr>
              <a:t> = (</a:t>
            </a:r>
            <a:r>
              <a:rPr lang="en-US" altLang="zh-CN" dirty="0" err="1">
                <a:ea typeface="仿宋_GB2312" charset="0"/>
              </a:rPr>
              <a:t>i</a:t>
            </a:r>
            <a:r>
              <a:rPr lang="en-US" altLang="zh-CN" dirty="0">
                <a:ea typeface="仿宋_GB2312" charset="0"/>
              </a:rPr>
              <a:t> </a:t>
            </a:r>
            <a:r>
              <a:rPr lang="en-US" altLang="zh-CN" dirty="0">
                <a:latin typeface="仿宋_GB2312" charset="0"/>
                <a:ea typeface="仿宋_GB2312" charset="0"/>
              </a:rPr>
              <a:t>-</a:t>
            </a:r>
            <a:r>
              <a:rPr lang="en-US" altLang="zh-CN" dirty="0">
                <a:ea typeface="仿宋_GB2312" charset="0"/>
              </a:rPr>
              <a:t>1)/2;}</a:t>
            </a:r>
          </a:p>
          <a:p>
            <a:pPr>
              <a:spcBef>
                <a:spcPts val="600"/>
              </a:spcBef>
            </a:pPr>
            <a:r>
              <a:rPr lang="en-US" altLang="zh-CN" dirty="0">
                <a:ea typeface="仿宋_GB2312" charset="0"/>
              </a:rPr>
              <a:t>    }</a:t>
            </a:r>
          </a:p>
          <a:p>
            <a:pPr>
              <a:spcBef>
                <a:spcPts val="600"/>
              </a:spcBef>
            </a:pPr>
            <a:r>
              <a:rPr lang="en-US" altLang="zh-CN" dirty="0">
                <a:ea typeface="仿宋_GB2312" charset="0"/>
              </a:rPr>
              <a:t>    heap[j] = temp;</a:t>
            </a:r>
          </a:p>
          <a:p>
            <a:pPr>
              <a:spcBef>
                <a:spcPts val="600"/>
              </a:spcBef>
            </a:pPr>
            <a:r>
              <a:rPr lang="en-US" altLang="zh-CN" dirty="0">
                <a:ea typeface="仿宋_GB2312" charset="0"/>
              </a:rPr>
              <a:t>}</a:t>
            </a:r>
          </a:p>
        </p:txBody>
      </p:sp>
    </p:spTree>
    <p:extLst>
      <p:ext uri="{BB962C8B-B14F-4D97-AF65-F5344CB8AC3E}">
        <p14:creationId xmlns:p14="http://schemas.microsoft.com/office/powerpoint/2010/main" val="756918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最小堆的插入</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3" name="图片 2">
            <a:extLst>
              <a:ext uri="{FF2B5EF4-FFF2-40B4-BE49-F238E27FC236}">
                <a16:creationId xmlns:a16="http://schemas.microsoft.com/office/drawing/2014/main" id="{9A654476-6989-4B28-A977-C87D12C46D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5913" y="996469"/>
            <a:ext cx="4807014" cy="2775431"/>
          </a:xfrm>
          <a:prstGeom prst="rect">
            <a:avLst/>
          </a:prstGeom>
        </p:spPr>
      </p:pic>
      <p:pic>
        <p:nvPicPr>
          <p:cNvPr id="6" name="图片 5">
            <a:extLst>
              <a:ext uri="{FF2B5EF4-FFF2-40B4-BE49-F238E27FC236}">
                <a16:creationId xmlns:a16="http://schemas.microsoft.com/office/drawing/2014/main" id="{1E63CF82-2D23-4782-B200-01D61057B2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5638" y="3566160"/>
            <a:ext cx="4129324" cy="2452994"/>
          </a:xfrm>
          <a:prstGeom prst="rect">
            <a:avLst/>
          </a:prstGeom>
        </p:spPr>
      </p:pic>
    </p:spTree>
    <p:extLst>
      <p:ext uri="{BB962C8B-B14F-4D97-AF65-F5344CB8AC3E}">
        <p14:creationId xmlns:p14="http://schemas.microsoft.com/office/powerpoint/2010/main" val="4002995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最小堆的删除</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1000938"/>
            <a:ext cx="4572000" cy="4339650"/>
          </a:xfrm>
          <a:prstGeom prst="rect">
            <a:avLst/>
          </a:prstGeom>
        </p:spPr>
        <p:txBody>
          <a:bodyPr>
            <a:spAutoFit/>
          </a:bodyPr>
          <a:lstStyle/>
          <a:p>
            <a:pPr>
              <a:lnSpc>
                <a:spcPct val="105000"/>
              </a:lnSpc>
              <a:spcBef>
                <a:spcPts val="600"/>
              </a:spcBef>
            </a:pPr>
            <a:r>
              <a:rPr lang="en-US" altLang="zh-CN" sz="2000" dirty="0">
                <a:ea typeface="仿宋_GB2312" charset="0"/>
              </a:rPr>
              <a:t>template &lt;class Type&gt; </a:t>
            </a:r>
            <a:r>
              <a:rPr lang="en-US" altLang="zh-CN" sz="2000" dirty="0" err="1">
                <a:ea typeface="仿宋_GB2312" charset="0"/>
              </a:rPr>
              <a:t>int</a:t>
            </a:r>
            <a:r>
              <a:rPr lang="en-US" altLang="zh-CN" sz="2000" dirty="0">
                <a:ea typeface="仿宋_GB2312" charset="0"/>
              </a:rPr>
              <a:t> </a:t>
            </a:r>
            <a:r>
              <a:rPr lang="en-US" altLang="zh-CN" sz="2000" dirty="0" err="1">
                <a:ea typeface="仿宋_GB2312" charset="0"/>
              </a:rPr>
              <a:t>MinHeap</a:t>
            </a:r>
            <a:r>
              <a:rPr lang="en-US" altLang="zh-CN" sz="2000" dirty="0">
                <a:ea typeface="仿宋_GB2312" charset="0"/>
              </a:rPr>
              <a:t> &lt;Type&gt; ::</a:t>
            </a:r>
          </a:p>
          <a:p>
            <a:pPr>
              <a:lnSpc>
                <a:spcPct val="105000"/>
              </a:lnSpc>
              <a:spcBef>
                <a:spcPts val="600"/>
              </a:spcBef>
            </a:pPr>
            <a:r>
              <a:rPr lang="en-US" altLang="zh-CN" sz="2000" dirty="0">
                <a:ea typeface="仿宋_GB2312" charset="0"/>
              </a:rPr>
              <a:t>Remove ( Type &amp;x ) {</a:t>
            </a:r>
          </a:p>
          <a:p>
            <a:pPr>
              <a:lnSpc>
                <a:spcPct val="105000"/>
              </a:lnSpc>
              <a:spcBef>
                <a:spcPts val="600"/>
              </a:spcBef>
            </a:pPr>
            <a:r>
              <a:rPr lang="en-US" altLang="zh-CN" sz="2000" dirty="0">
                <a:ea typeface="仿宋_GB2312" charset="0"/>
              </a:rPr>
              <a:t>    if ( !</a:t>
            </a:r>
            <a:r>
              <a:rPr lang="en-US" altLang="zh-CN" sz="2000" dirty="0" err="1">
                <a:ea typeface="仿宋_GB2312" charset="0"/>
              </a:rPr>
              <a:t>CurrentSize</a:t>
            </a:r>
            <a:r>
              <a:rPr lang="en-US" altLang="zh-CN" sz="2000" dirty="0">
                <a:ea typeface="仿宋_GB2312" charset="0"/>
              </a:rPr>
              <a:t> )</a:t>
            </a:r>
          </a:p>
          <a:p>
            <a:pPr>
              <a:lnSpc>
                <a:spcPct val="105000"/>
              </a:lnSpc>
              <a:spcBef>
                <a:spcPts val="600"/>
              </a:spcBef>
            </a:pPr>
            <a:r>
              <a:rPr lang="en-US" altLang="zh-CN" sz="2000" dirty="0">
                <a:ea typeface="仿宋_GB2312" charset="0"/>
              </a:rPr>
              <a:t>      { </a:t>
            </a:r>
            <a:r>
              <a:rPr lang="en-US" altLang="zh-CN" sz="2000" dirty="0" err="1">
                <a:ea typeface="仿宋_GB2312" charset="0"/>
              </a:rPr>
              <a:t>cout</a:t>
            </a:r>
            <a:r>
              <a:rPr lang="en-US" altLang="zh-CN" sz="2000" dirty="0">
                <a:ea typeface="仿宋_GB2312" charset="0"/>
              </a:rPr>
              <a:t> &lt;&lt; “ </a:t>
            </a:r>
            <a:r>
              <a:rPr lang="zh-CN" altLang="en-US" sz="2000" dirty="0">
                <a:ea typeface="仿宋_GB2312" charset="0"/>
              </a:rPr>
              <a:t>堆已空 </a:t>
            </a:r>
            <a:r>
              <a:rPr lang="en-US" altLang="zh-CN" sz="2000" dirty="0">
                <a:ea typeface="仿宋_GB2312" charset="0"/>
              </a:rPr>
              <a:t>" &lt;&lt; </a:t>
            </a:r>
            <a:r>
              <a:rPr lang="en-US" altLang="zh-CN" sz="2000" dirty="0" err="1">
                <a:ea typeface="仿宋_GB2312" charset="0"/>
              </a:rPr>
              <a:t>endl</a:t>
            </a:r>
            <a:r>
              <a:rPr lang="en-US" altLang="zh-CN" sz="2000" dirty="0">
                <a:ea typeface="仿宋_GB2312" charset="0"/>
              </a:rPr>
              <a:t>;  return 0; }</a:t>
            </a:r>
          </a:p>
          <a:p>
            <a:pPr>
              <a:lnSpc>
                <a:spcPct val="105000"/>
              </a:lnSpc>
              <a:spcBef>
                <a:spcPts val="600"/>
              </a:spcBef>
            </a:pPr>
            <a:r>
              <a:rPr lang="en-US" altLang="zh-CN" sz="2000" dirty="0">
                <a:ea typeface="仿宋_GB2312" charset="0"/>
              </a:rPr>
              <a:t>    x = heap[0];             //</a:t>
            </a:r>
            <a:r>
              <a:rPr lang="zh-CN" altLang="en-US" sz="2000" dirty="0">
                <a:ea typeface="隶书" charset="0"/>
              </a:rPr>
              <a:t>最小元素出队列</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a:ea typeface="仿宋_GB2312" charset="0"/>
              </a:rPr>
              <a:t>heap[0] = heap[CurrentSize</a:t>
            </a:r>
            <a:r>
              <a:rPr lang="en-US" altLang="zh-CN" sz="2000" dirty="0">
                <a:latin typeface="仿宋_GB2312" charset="0"/>
                <a:ea typeface="仿宋_GB2312" charset="0"/>
              </a:rPr>
              <a:t>-</a:t>
            </a:r>
            <a:r>
              <a:rPr lang="en-US" altLang="zh-CN" sz="2000" dirty="0">
                <a:ea typeface="仿宋_GB2312" charset="0"/>
              </a:rPr>
              <a:t>1];	    </a:t>
            </a:r>
          </a:p>
          <a:p>
            <a:pPr>
              <a:lnSpc>
                <a:spcPct val="105000"/>
              </a:lnSpc>
              <a:spcBef>
                <a:spcPts val="600"/>
              </a:spcBef>
            </a:pPr>
            <a:r>
              <a:rPr lang="en-US" altLang="zh-CN" sz="2000" dirty="0">
                <a:ea typeface="仿宋_GB2312" charset="0"/>
              </a:rPr>
              <a:t>    </a:t>
            </a:r>
            <a:r>
              <a:rPr lang="en-US" altLang="zh-CN" sz="2000" dirty="0" err="1">
                <a:ea typeface="仿宋_GB2312" charset="0"/>
              </a:rPr>
              <a:t>CurrentSize</a:t>
            </a:r>
            <a:r>
              <a:rPr lang="en-US" altLang="zh-CN" sz="2000" dirty="0">
                <a:latin typeface="仿宋_GB2312" charset="0"/>
                <a:ea typeface="仿宋_GB2312" charset="0"/>
              </a:rPr>
              <a:t>--</a:t>
            </a:r>
            <a:r>
              <a:rPr lang="en-US" altLang="zh-CN" sz="2000" dirty="0">
                <a:ea typeface="仿宋_GB2312" charset="0"/>
              </a:rPr>
              <a:t>;        //</a:t>
            </a:r>
            <a:r>
              <a:rPr lang="zh-CN" altLang="en-US" sz="2000" dirty="0">
                <a:ea typeface="隶书" charset="0"/>
              </a:rPr>
              <a:t>用最小元素填补</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err="1">
                <a:ea typeface="仿宋_GB2312" charset="0"/>
              </a:rPr>
              <a:t>FilterDown</a:t>
            </a:r>
            <a:r>
              <a:rPr lang="en-US" altLang="zh-CN" sz="2000" dirty="0">
                <a:ea typeface="仿宋_GB2312" charset="0"/>
              </a:rPr>
              <a:t> ( 0, CurrentSize</a:t>
            </a:r>
            <a:r>
              <a:rPr lang="en-US" altLang="zh-CN" sz="2000" dirty="0">
                <a:latin typeface="仿宋_GB2312" charset="0"/>
                <a:ea typeface="仿宋_GB2312" charset="0"/>
              </a:rPr>
              <a:t>-</a:t>
            </a:r>
            <a:r>
              <a:rPr lang="en-US" altLang="zh-CN" sz="2000" dirty="0">
                <a:ea typeface="仿宋_GB2312" charset="0"/>
              </a:rPr>
              <a:t>1 );    //</a:t>
            </a:r>
            <a:r>
              <a:rPr lang="zh-CN" altLang="en-US" sz="2000" dirty="0">
                <a:ea typeface="隶书" charset="0"/>
              </a:rPr>
              <a:t>调整</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a:ea typeface="仿宋_GB2312" charset="0"/>
              </a:rPr>
              <a:t>return 1;</a:t>
            </a:r>
          </a:p>
          <a:p>
            <a:pPr>
              <a:lnSpc>
                <a:spcPct val="105000"/>
              </a:lnSpc>
              <a:spcBef>
                <a:spcPts val="600"/>
              </a:spcBef>
            </a:pPr>
            <a:r>
              <a:rPr lang="en-US" altLang="zh-CN" sz="2000" dirty="0">
                <a:ea typeface="仿宋_GB2312" charset="0"/>
              </a:rPr>
              <a:t>}</a:t>
            </a:r>
          </a:p>
        </p:txBody>
      </p:sp>
      <p:sp>
        <p:nvSpPr>
          <p:cNvPr id="36" name="矩形 35"/>
          <p:cNvSpPr/>
          <p:nvPr/>
        </p:nvSpPr>
        <p:spPr>
          <a:xfrm>
            <a:off x="5779857" y="1905464"/>
            <a:ext cx="2869696" cy="400110"/>
          </a:xfrm>
          <a:prstGeom prst="rect">
            <a:avLst/>
          </a:prstGeom>
        </p:spPr>
        <p:txBody>
          <a:bodyPr wrap="none">
            <a:spAutoFit/>
          </a:bodyPr>
          <a:lstStyle/>
          <a:p>
            <a:r>
              <a:rPr lang="zh-CN" altLang="en-US" sz="2000" dirty="0">
                <a:latin typeface="Microsoft YaHei" charset="0"/>
                <a:ea typeface="Microsoft YaHei" charset="0"/>
                <a:cs typeface="Microsoft YaHei" charset="0"/>
              </a:rPr>
              <a:t>在</a:t>
            </a:r>
            <a:r>
              <a:rPr lang="zh-CN" altLang="en-US" sz="2000">
                <a:latin typeface="Microsoft YaHei" charset="0"/>
                <a:ea typeface="Microsoft YaHei" charset="0"/>
                <a:cs typeface="Microsoft YaHei" charset="0"/>
              </a:rPr>
              <a:t>最小堆中</a:t>
            </a:r>
            <a:r>
              <a:rPr lang="zh-CN" altLang="en-US" sz="2000" dirty="0">
                <a:latin typeface="Microsoft YaHei" charset="0"/>
                <a:ea typeface="Microsoft YaHei" charset="0"/>
                <a:cs typeface="Microsoft YaHei" charset="0"/>
              </a:rPr>
              <a:t>删除元素14 </a:t>
            </a:r>
          </a:p>
        </p:txBody>
      </p:sp>
      <p:sp>
        <p:nvSpPr>
          <p:cNvPr id="37" name="Oval 5"/>
          <p:cNvSpPr>
            <a:spLocks noChangeArrowheads="1"/>
          </p:cNvSpPr>
          <p:nvPr/>
        </p:nvSpPr>
        <p:spPr bwMode="auto">
          <a:xfrm>
            <a:off x="7028146" y="2570218"/>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8" name="Oval 6"/>
          <p:cNvSpPr>
            <a:spLocks noChangeArrowheads="1"/>
          </p:cNvSpPr>
          <p:nvPr/>
        </p:nvSpPr>
        <p:spPr bwMode="auto">
          <a:xfrm>
            <a:off x="6235984" y="3146480"/>
            <a:ext cx="360362"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9" name="Oval 7"/>
          <p:cNvSpPr>
            <a:spLocks noChangeArrowheads="1"/>
          </p:cNvSpPr>
          <p:nvPr/>
        </p:nvSpPr>
        <p:spPr bwMode="auto">
          <a:xfrm>
            <a:off x="7820309" y="3146480"/>
            <a:ext cx="360362"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0" name="Oval 8"/>
          <p:cNvSpPr>
            <a:spLocks noChangeArrowheads="1"/>
          </p:cNvSpPr>
          <p:nvPr/>
        </p:nvSpPr>
        <p:spPr bwMode="auto">
          <a:xfrm>
            <a:off x="5601536" y="3769264"/>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1" name="Oval 9"/>
          <p:cNvSpPr>
            <a:spLocks noChangeArrowheads="1"/>
          </p:cNvSpPr>
          <p:nvPr/>
        </p:nvSpPr>
        <p:spPr bwMode="auto">
          <a:xfrm>
            <a:off x="6712717" y="3782516"/>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2" name="Oval 10"/>
          <p:cNvSpPr>
            <a:spLocks noChangeArrowheads="1"/>
          </p:cNvSpPr>
          <p:nvPr/>
        </p:nvSpPr>
        <p:spPr bwMode="auto">
          <a:xfrm>
            <a:off x="5056955" y="4659368"/>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3" name="Oval 11"/>
          <p:cNvSpPr>
            <a:spLocks noChangeArrowheads="1"/>
          </p:cNvSpPr>
          <p:nvPr/>
        </p:nvSpPr>
        <p:spPr bwMode="auto">
          <a:xfrm>
            <a:off x="5804184" y="4659368"/>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4" name="Oval 12"/>
          <p:cNvSpPr>
            <a:spLocks noChangeArrowheads="1"/>
          </p:cNvSpPr>
          <p:nvPr/>
        </p:nvSpPr>
        <p:spPr bwMode="auto">
          <a:xfrm>
            <a:off x="7531384" y="3782516"/>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5" name="Oval 13"/>
          <p:cNvSpPr>
            <a:spLocks noChangeArrowheads="1"/>
          </p:cNvSpPr>
          <p:nvPr/>
        </p:nvSpPr>
        <p:spPr bwMode="auto">
          <a:xfrm>
            <a:off x="8252109" y="3782516"/>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6" name="Oval 14"/>
          <p:cNvSpPr>
            <a:spLocks noChangeArrowheads="1"/>
          </p:cNvSpPr>
          <p:nvPr/>
        </p:nvSpPr>
        <p:spPr bwMode="auto">
          <a:xfrm>
            <a:off x="6353942" y="4646116"/>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7" name="Line 15"/>
          <p:cNvSpPr>
            <a:spLocks noChangeShapeType="1"/>
          </p:cNvSpPr>
          <p:nvPr/>
        </p:nvSpPr>
        <p:spPr bwMode="auto">
          <a:xfrm flipH="1">
            <a:off x="6549825" y="2832639"/>
            <a:ext cx="504825"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8" name="Line 16"/>
          <p:cNvSpPr>
            <a:spLocks noChangeShapeType="1"/>
          </p:cNvSpPr>
          <p:nvPr/>
        </p:nvSpPr>
        <p:spPr bwMode="auto">
          <a:xfrm>
            <a:off x="7341988" y="2832639"/>
            <a:ext cx="576262" cy="3238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9" name="Line 17"/>
          <p:cNvSpPr>
            <a:spLocks noChangeShapeType="1"/>
          </p:cNvSpPr>
          <p:nvPr/>
        </p:nvSpPr>
        <p:spPr bwMode="auto">
          <a:xfrm flipH="1">
            <a:off x="5902125" y="3480339"/>
            <a:ext cx="373614"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0" name="Line 18"/>
          <p:cNvSpPr>
            <a:spLocks noChangeShapeType="1"/>
          </p:cNvSpPr>
          <p:nvPr/>
        </p:nvSpPr>
        <p:spPr bwMode="auto">
          <a:xfrm>
            <a:off x="6549825" y="3408901"/>
            <a:ext cx="288925"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 name="Line 19"/>
          <p:cNvSpPr>
            <a:spLocks noChangeShapeType="1"/>
          </p:cNvSpPr>
          <p:nvPr/>
        </p:nvSpPr>
        <p:spPr bwMode="auto">
          <a:xfrm flipH="1">
            <a:off x="5325863" y="4128039"/>
            <a:ext cx="360362"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2" name="Line 20"/>
          <p:cNvSpPr>
            <a:spLocks noChangeShapeType="1"/>
          </p:cNvSpPr>
          <p:nvPr/>
        </p:nvSpPr>
        <p:spPr bwMode="auto">
          <a:xfrm>
            <a:off x="5902125" y="4128039"/>
            <a:ext cx="144463"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3" name="Line 21"/>
          <p:cNvSpPr>
            <a:spLocks noChangeShapeType="1"/>
          </p:cNvSpPr>
          <p:nvPr/>
        </p:nvSpPr>
        <p:spPr bwMode="auto">
          <a:xfrm flipH="1">
            <a:off x="6609598" y="4141291"/>
            <a:ext cx="21590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4" name="Line 22"/>
          <p:cNvSpPr>
            <a:spLocks noChangeShapeType="1"/>
          </p:cNvSpPr>
          <p:nvPr/>
        </p:nvSpPr>
        <p:spPr bwMode="auto">
          <a:xfrm flipH="1">
            <a:off x="7773787" y="3506843"/>
            <a:ext cx="170966" cy="2624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5" name="Line 23"/>
          <p:cNvSpPr>
            <a:spLocks noChangeShapeType="1"/>
          </p:cNvSpPr>
          <p:nvPr/>
        </p:nvSpPr>
        <p:spPr bwMode="auto">
          <a:xfrm>
            <a:off x="8134151" y="3480339"/>
            <a:ext cx="288924"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6" name="Text Box 24"/>
          <p:cNvSpPr txBox="1">
            <a:spLocks noChangeArrowheads="1"/>
          </p:cNvSpPr>
          <p:nvPr/>
        </p:nvSpPr>
        <p:spPr bwMode="auto">
          <a:xfrm>
            <a:off x="6981625" y="254530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12</a:t>
            </a:r>
          </a:p>
        </p:txBody>
      </p:sp>
      <p:sp>
        <p:nvSpPr>
          <p:cNvPr id="57" name="Text Box 25"/>
          <p:cNvSpPr txBox="1">
            <a:spLocks noChangeArrowheads="1"/>
          </p:cNvSpPr>
          <p:nvPr/>
        </p:nvSpPr>
        <p:spPr bwMode="auto">
          <a:xfrm>
            <a:off x="7773788" y="311997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15</a:t>
            </a:r>
          </a:p>
        </p:txBody>
      </p:sp>
      <p:sp>
        <p:nvSpPr>
          <p:cNvPr id="58" name="Text Box 26"/>
          <p:cNvSpPr txBox="1">
            <a:spLocks noChangeArrowheads="1"/>
          </p:cNvSpPr>
          <p:nvPr/>
        </p:nvSpPr>
        <p:spPr bwMode="auto">
          <a:xfrm>
            <a:off x="6191050" y="311997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14</a:t>
            </a:r>
          </a:p>
        </p:txBody>
      </p:sp>
      <p:sp>
        <p:nvSpPr>
          <p:cNvPr id="59" name="Text Box 27"/>
          <p:cNvSpPr txBox="1">
            <a:spLocks noChangeArrowheads="1"/>
          </p:cNvSpPr>
          <p:nvPr/>
        </p:nvSpPr>
        <p:spPr bwMode="auto">
          <a:xfrm>
            <a:off x="6694288"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20</a:t>
            </a:r>
          </a:p>
        </p:txBody>
      </p:sp>
      <p:sp>
        <p:nvSpPr>
          <p:cNvPr id="60" name="Text Box 28"/>
          <p:cNvSpPr txBox="1">
            <a:spLocks noChangeArrowheads="1"/>
          </p:cNvSpPr>
          <p:nvPr/>
        </p:nvSpPr>
        <p:spPr bwMode="auto">
          <a:xfrm>
            <a:off x="5609066" y="3756827"/>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dirty="0">
                <a:solidFill>
                  <a:schemeClr val="tx1"/>
                </a:solidFill>
                <a:latin typeface="Times New Roman" charset="0"/>
              </a:rPr>
              <a:t>19</a:t>
            </a:r>
          </a:p>
        </p:txBody>
      </p:sp>
      <p:sp>
        <p:nvSpPr>
          <p:cNvPr id="61" name="Text Box 29"/>
          <p:cNvSpPr txBox="1">
            <a:spLocks noChangeArrowheads="1"/>
          </p:cNvSpPr>
          <p:nvPr/>
        </p:nvSpPr>
        <p:spPr bwMode="auto">
          <a:xfrm>
            <a:off x="8207175"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18</a:t>
            </a:r>
          </a:p>
        </p:txBody>
      </p:sp>
      <p:sp>
        <p:nvSpPr>
          <p:cNvPr id="62" name="Text Box 30"/>
          <p:cNvSpPr txBox="1">
            <a:spLocks noChangeArrowheads="1"/>
          </p:cNvSpPr>
          <p:nvPr/>
        </p:nvSpPr>
        <p:spPr bwMode="auto">
          <a:xfrm>
            <a:off x="7486450"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17</a:t>
            </a:r>
          </a:p>
        </p:txBody>
      </p:sp>
      <p:sp>
        <p:nvSpPr>
          <p:cNvPr id="63" name="Text Box 31"/>
          <p:cNvSpPr txBox="1">
            <a:spLocks noChangeArrowheads="1"/>
          </p:cNvSpPr>
          <p:nvPr/>
        </p:nvSpPr>
        <p:spPr bwMode="auto">
          <a:xfrm>
            <a:off x="5038525"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dirty="0">
                <a:solidFill>
                  <a:schemeClr val="tx1"/>
                </a:solidFill>
                <a:latin typeface="Times New Roman" charset="0"/>
              </a:rPr>
              <a:t>24</a:t>
            </a:r>
          </a:p>
        </p:txBody>
      </p:sp>
      <p:sp>
        <p:nvSpPr>
          <p:cNvPr id="64" name="Text Box 32"/>
          <p:cNvSpPr txBox="1">
            <a:spLocks noChangeArrowheads="1"/>
          </p:cNvSpPr>
          <p:nvPr/>
        </p:nvSpPr>
        <p:spPr bwMode="auto">
          <a:xfrm>
            <a:off x="6333925"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26</a:t>
            </a:r>
          </a:p>
        </p:txBody>
      </p:sp>
      <p:sp>
        <p:nvSpPr>
          <p:cNvPr id="65" name="Text Box 33"/>
          <p:cNvSpPr txBox="1">
            <a:spLocks noChangeArrowheads="1"/>
          </p:cNvSpPr>
          <p:nvPr/>
        </p:nvSpPr>
        <p:spPr bwMode="auto">
          <a:xfrm>
            <a:off x="5757663"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22</a:t>
            </a:r>
          </a:p>
        </p:txBody>
      </p:sp>
    </p:spTree>
    <p:extLst>
      <p:ext uri="{BB962C8B-B14F-4D97-AF65-F5344CB8AC3E}">
        <p14:creationId xmlns:p14="http://schemas.microsoft.com/office/powerpoint/2010/main" val="87500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399 0.00254 L -0.0118 -0.21783 " pathEditMode="relative" rAng="0" ptsTypes="AA">
                                      <p:cBhvr>
                                        <p:cTn id="10" dur="2000" fill="hold"/>
                                        <p:tgtEl>
                                          <p:spTgt spid="64"/>
                                        </p:tgtEl>
                                        <p:attrNameLst>
                                          <p:attrName>ppt_x</p:attrName>
                                          <p:attrName>ppt_y</p:attrName>
                                        </p:attrNameLst>
                                      </p:cBhvr>
                                      <p:rCtr x="-399" y="-11019"/>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118 -0.21783 L -0.08264 -0.12315 " pathEditMode="relative" rAng="0" ptsTypes="AA">
                                      <p:cBhvr>
                                        <p:cTn id="22" dur="2000" fill="hold"/>
                                        <p:tgtEl>
                                          <p:spTgt spid="64"/>
                                        </p:tgtEl>
                                        <p:attrNameLst>
                                          <p:attrName>ppt_x</p:attrName>
                                          <p:attrName>ppt_y</p:attrName>
                                        </p:attrNameLst>
                                      </p:cBhvr>
                                      <p:rCtr x="-3542" y="4722"/>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399 0.00255 L 0.06753 -0.09028 " pathEditMode="relative" rAng="0" ptsTypes="AA">
                                      <p:cBhvr>
                                        <p:cTn id="26" dur="2000" fill="hold"/>
                                        <p:tgtEl>
                                          <p:spTgt spid="60"/>
                                        </p:tgtEl>
                                        <p:attrNameLst>
                                          <p:attrName>ppt_x</p:attrName>
                                          <p:attrName>ppt_y</p:attrName>
                                        </p:attrNameLst>
                                      </p:cBhvr>
                                      <p:rCtr x="3420" y="-4977"/>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2" nodeType="clickEffect">
                                  <p:stCondLst>
                                    <p:cond delay="0"/>
                                  </p:stCondLst>
                                  <p:childTnLst>
                                    <p:animMotion origin="layout" path="M -0.08264 -0.12314 L -0.05903 0.00255 " pathEditMode="relative" rAng="0" ptsTypes="AA">
                                      <p:cBhvr>
                                        <p:cTn id="30" dur="2000" fill="hold"/>
                                        <p:tgtEl>
                                          <p:spTgt spid="64"/>
                                        </p:tgtEl>
                                        <p:attrNameLst>
                                          <p:attrName>ppt_x</p:attrName>
                                          <p:attrName>ppt_y</p:attrName>
                                        </p:attrNameLst>
                                      </p:cBhvr>
                                      <p:rCtr x="1181" y="6273"/>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1.66667E-6 1.85185E-6 L -0.02031 -0.125 " pathEditMode="relative" rAng="0" ptsTypes="AA">
                                      <p:cBhvr>
                                        <p:cTn id="34" dur="2000" fill="hold"/>
                                        <p:tgtEl>
                                          <p:spTgt spid="65"/>
                                        </p:tgtEl>
                                        <p:attrNameLst>
                                          <p:attrName>ppt_x</p:attrName>
                                          <p:attrName>ppt_y</p:attrName>
                                        </p:attrNameLst>
                                      </p:cBhvr>
                                      <p:rCtr x="-1042" y="-6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58" grpId="0"/>
      <p:bldP spid="60" grpId="0"/>
      <p:bldP spid="64" grpId="0"/>
      <p:bldP spid="64" grpId="1"/>
      <p:bldP spid="64" grpId="2"/>
      <p:bldP spid="6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200"/>
              </a:spcBef>
              <a:buClr>
                <a:schemeClr val="hlink"/>
              </a:buClr>
              <a:buSzPct val="50000"/>
              <a:buFont typeface="Wingdings" panose="05000000000000000000" pitchFamily="2" charset="2"/>
              <a:buChar char="l"/>
              <a:defRPr/>
            </a:pPr>
            <a:r>
              <a:rPr lang="zh-CN" altLang="en-US" dirty="0">
                <a:latin typeface="Times New Roman" pitchFamily="18" charset="0"/>
                <a:cs typeface="Times New Roman" pitchFamily="18" charset="0"/>
              </a:rPr>
              <a:t>堆：在一个关键字序列（</a:t>
            </a:r>
            <a:r>
              <a:rPr lang="en-US" altLang="zh-CN" dirty="0">
                <a:latin typeface="Times New Roman" pitchFamily="18" charset="0"/>
                <a:cs typeface="Times New Roman" pitchFamily="18" charset="0"/>
              </a:rPr>
              <a:t>k</a:t>
            </a:r>
            <a:r>
              <a:rPr lang="en-US" altLang="zh-CN" baseline="-25000" dirty="0">
                <a:latin typeface="Times New Roman" pitchFamily="18" charset="0"/>
                <a:cs typeface="Times New Roman" pitchFamily="18" charset="0"/>
              </a:rPr>
              <a:t>1</a:t>
            </a:r>
            <a:r>
              <a:rPr lang="en-US" altLang="zh-CN" dirty="0">
                <a:latin typeface="Times New Roman" pitchFamily="18" charset="0"/>
                <a:cs typeface="Times New Roman" pitchFamily="18" charset="0"/>
              </a:rPr>
              <a:t>&lt;</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k</a:t>
            </a:r>
            <a:r>
              <a:rPr lang="en-US" altLang="zh-CN" baseline="-25000" dirty="0">
                <a:latin typeface="Times New Roman" pitchFamily="18" charset="0"/>
                <a:cs typeface="Times New Roman" pitchFamily="18" charset="0"/>
              </a:rPr>
              <a:t>2</a:t>
            </a:r>
            <a:r>
              <a:rPr lang="en-US" altLang="zh-CN" dirty="0">
                <a:latin typeface="Times New Roman" pitchFamily="18" charset="0"/>
                <a:cs typeface="Times New Roman" pitchFamily="18" charset="0"/>
              </a:rPr>
              <a:t>&lt;</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k</a:t>
            </a:r>
            <a:r>
              <a:rPr lang="en-US" altLang="zh-CN" baseline="-25000" dirty="0" err="1">
                <a:latin typeface="Times New Roman" pitchFamily="18" charset="0"/>
                <a:cs typeface="Times New Roman" pitchFamily="18" charset="0"/>
              </a:rPr>
              <a:t>n</a:t>
            </a:r>
            <a:r>
              <a:rPr lang="zh-CN" altLang="en-US" dirty="0">
                <a:latin typeface="Times New Roman" pitchFamily="18" charset="0"/>
                <a:cs typeface="Times New Roman" pitchFamily="18" charset="0"/>
              </a:rPr>
              <a:t>）中，如果满足：</a:t>
            </a:r>
            <a:r>
              <a:rPr lang="en-US" altLang="zh-CN" dirty="0" err="1">
                <a:latin typeface="Times New Roman" pitchFamily="18" charset="0"/>
                <a:cs typeface="Times New Roman" pitchFamily="18" charset="0"/>
              </a:rPr>
              <a:t>k</a:t>
            </a:r>
            <a:r>
              <a:rPr lang="en-US" altLang="zh-CN" baseline="-25000" dirty="0" err="1">
                <a:latin typeface="Times New Roman" pitchFamily="18" charset="0"/>
                <a:cs typeface="Times New Roman" pitchFamily="18" charset="0"/>
              </a:rPr>
              <a:t>i</a:t>
            </a:r>
            <a:r>
              <a:rPr lang="en-US" altLang="zh-CN" dirty="0">
                <a:latin typeface="Times New Roman" pitchFamily="18" charset="0"/>
                <a:cs typeface="Times New Roman" pitchFamily="18" charset="0"/>
              </a:rPr>
              <a:t>&lt;=k</a:t>
            </a:r>
            <a:r>
              <a:rPr lang="en-US" altLang="zh-CN" baseline="-25000" dirty="0">
                <a:latin typeface="Times New Roman" pitchFamily="18" charset="0"/>
                <a:cs typeface="Times New Roman" pitchFamily="18" charset="0"/>
              </a:rPr>
              <a:t>2i </a:t>
            </a:r>
            <a:r>
              <a:rPr lang="zh-CN" altLang="en-US" dirty="0">
                <a:latin typeface="Times New Roman" pitchFamily="18" charset="0"/>
                <a:cs typeface="Times New Roman" pitchFamily="18" charset="0"/>
              </a:rPr>
              <a:t>且 </a:t>
            </a:r>
            <a:r>
              <a:rPr lang="en-US" altLang="zh-CN" dirty="0" err="1">
                <a:latin typeface="Times New Roman" pitchFamily="18" charset="0"/>
                <a:cs typeface="Times New Roman" pitchFamily="18" charset="0"/>
              </a:rPr>
              <a:t>k</a:t>
            </a:r>
            <a:r>
              <a:rPr lang="en-US" altLang="zh-CN" baseline="-25000" dirty="0" err="1">
                <a:latin typeface="Times New Roman" pitchFamily="18" charset="0"/>
                <a:cs typeface="Times New Roman" pitchFamily="18" charset="0"/>
              </a:rPr>
              <a:t>i</a:t>
            </a:r>
            <a:r>
              <a:rPr lang="en-US" altLang="zh-CN" dirty="0">
                <a:latin typeface="Times New Roman" pitchFamily="18" charset="0"/>
                <a:cs typeface="Times New Roman" pitchFamily="18" charset="0"/>
              </a:rPr>
              <a:t>&lt;=k</a:t>
            </a:r>
            <a:r>
              <a:rPr lang="en-US" altLang="zh-CN" baseline="-25000" dirty="0">
                <a:latin typeface="Times New Roman" pitchFamily="18" charset="0"/>
                <a:cs typeface="Times New Roman" pitchFamily="18" charset="0"/>
              </a:rPr>
              <a:t>2i+1</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1&lt;=i&lt;=n/2</a:t>
            </a:r>
            <a:r>
              <a:rPr lang="zh-CN" altLang="en-US" dirty="0">
                <a:latin typeface="Times New Roman" pitchFamily="18" charset="0"/>
                <a:cs typeface="Times New Roman" pitchFamily="18" charset="0"/>
              </a:rPr>
              <a:t>，则该序列称为堆。</a:t>
            </a:r>
            <a:endParaRPr lang="en-US" altLang="zh-CN" dirty="0">
              <a:latin typeface="Times New Roman" pitchFamily="18" charset="0"/>
              <a:cs typeface="Times New Roman" pitchFamily="18" charset="0"/>
            </a:endParaRPr>
          </a:p>
          <a:p>
            <a:pPr>
              <a:lnSpc>
                <a:spcPct val="150000"/>
              </a:lnSpc>
              <a:spcBef>
                <a:spcPts val="1200"/>
              </a:spcBef>
              <a:buClr>
                <a:schemeClr val="hlink"/>
              </a:buClr>
              <a:buSzPct val="50000"/>
              <a:buFont typeface="Wingdings" panose="05000000000000000000" pitchFamily="2" charset="2"/>
              <a:buChar char="l"/>
              <a:defRPr/>
            </a:pPr>
            <a:r>
              <a:rPr lang="zh-CN" altLang="en-US" dirty="0">
                <a:latin typeface="Times New Roman" pitchFamily="18" charset="0"/>
                <a:cs typeface="Times New Roman" pitchFamily="18" charset="0"/>
              </a:rPr>
              <a:t>堆的特点：堆顶为序列中最大（或最小）值。</a:t>
            </a:r>
          </a:p>
          <a:p>
            <a:pPr marL="342900" indent="-342900">
              <a:lnSpc>
                <a:spcPct val="150000"/>
              </a:lnSpc>
              <a:buClr>
                <a:schemeClr val="hlink"/>
              </a:buClr>
              <a:buSzPct val="50000"/>
              <a:buFont typeface="Monotype Sorts" pitchFamily="2" charset="2"/>
              <a:buChar char="n"/>
              <a:defRPr/>
            </a:pPr>
            <a:endParaRPr lang="zh-CN" altLang="en-US" dirty="0">
              <a:latin typeface="Times New Roman" pitchFamily="18" charset="0"/>
              <a:cs typeface="Times New Roman" pitchFamily="18" charset="0"/>
            </a:endParaRPr>
          </a:p>
          <a:p>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TextBox 5"/>
          <p:cNvSpPr txBox="1"/>
          <p:nvPr/>
        </p:nvSpPr>
        <p:spPr>
          <a:xfrm>
            <a:off x="571499" y="4071945"/>
            <a:ext cx="3889206" cy="523220"/>
          </a:xfrm>
          <a:prstGeom prst="rect">
            <a:avLst/>
          </a:prstGeom>
          <a:noFill/>
        </p:spPr>
        <p:txBody>
          <a:bodyPr wrap="none">
            <a:spAutoFit/>
          </a:bodyPr>
          <a:lstStyle/>
          <a:p>
            <a:pPr>
              <a:defRPr/>
            </a:pPr>
            <a:r>
              <a:rPr lang="en-US" altLang="zh-CN" sz="2800" b="1" dirty="0">
                <a:solidFill>
                  <a:srgbClr val="0000FF"/>
                </a:solidFill>
                <a:latin typeface="微软雅黑" pitchFamily="34" charset="-122"/>
                <a:ea typeface="微软雅黑" pitchFamily="34" charset="-122"/>
              </a:rPr>
              <a:t>12, 37, 25, 45, 40, 30</a:t>
            </a:r>
            <a:endParaRPr lang="zh-CN" altLang="en-US" sz="2800" b="1" dirty="0">
              <a:solidFill>
                <a:srgbClr val="0000FF"/>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2037" y="3175473"/>
            <a:ext cx="3084513"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975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latin typeface="Times New Roman" pitchFamily="18" charset="0"/>
                <a:cs typeface="Times New Roman" pitchFamily="18" charset="0"/>
              </a:rPr>
              <a:t>利用堆的概念，可以很容易地实现选择排序的思路。堆排序分为两个步骤：</a:t>
            </a:r>
            <a:endParaRPr lang="en-US" altLang="zh-CN" dirty="0">
              <a:latin typeface="Times New Roman" pitchFamily="18" charset="0"/>
              <a:cs typeface="Times New Roman" pitchFamily="18" charset="0"/>
            </a:endParaRPr>
          </a:p>
          <a:p>
            <a:pPr>
              <a:lnSpc>
                <a:spcPct val="150000"/>
              </a:lnSpc>
              <a:spcBef>
                <a:spcPts val="1200"/>
              </a:spcBef>
            </a:pPr>
            <a:r>
              <a:rPr lang="zh-CN" altLang="en-US" dirty="0">
                <a:latin typeface="Times New Roman" pitchFamily="18" charset="0"/>
                <a:cs typeface="Times New Roman" pitchFamily="18" charset="0"/>
              </a:rPr>
              <a:t>第一步，根据初始输入数据，利用堆的调整算法形成初始堆，输出堆顶元素。</a:t>
            </a:r>
            <a:endParaRPr lang="en-US" altLang="zh-CN" dirty="0">
              <a:latin typeface="Times New Roman" pitchFamily="18" charset="0"/>
              <a:cs typeface="Times New Roman" pitchFamily="18" charset="0"/>
            </a:endParaRPr>
          </a:p>
          <a:p>
            <a:pPr>
              <a:lnSpc>
                <a:spcPct val="150000"/>
              </a:lnSpc>
              <a:spcBef>
                <a:spcPts val="1200"/>
              </a:spcBef>
            </a:pPr>
            <a:r>
              <a:rPr lang="zh-CN" altLang="en-US" dirty="0">
                <a:latin typeface="Times New Roman" pitchFamily="18" charset="0"/>
                <a:cs typeface="Times New Roman" pitchFamily="18" charset="0"/>
              </a:rPr>
              <a:t>第二步，重新调整剩余元素使之成为堆，重复以上操作。</a:t>
            </a:r>
          </a:p>
          <a:p>
            <a:pPr>
              <a:lnSpc>
                <a:spcPct val="150000"/>
              </a:lnSpc>
              <a:spcBef>
                <a:spcPts val="1200"/>
              </a:spcBef>
            </a:pPr>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536125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p:txBody>
          <a:bodyPr/>
          <a:lstStyle/>
          <a:p>
            <a:r>
              <a:rPr lang="zh-CN" altLang="en-US" dirty="0"/>
              <a:t>调整过程示例：无需调整</a:t>
            </a:r>
            <a:endParaRPr lang="en-US" altLang="zh-CN" dirty="0"/>
          </a:p>
          <a:p>
            <a:endParaRPr lang="en-US" altLang="zh-CN" dirty="0"/>
          </a:p>
          <a:p>
            <a:pPr marL="0" indent="0">
              <a:buNone/>
            </a:pPr>
            <a:endParaRPr lang="en-US" altLang="zh-CN" dirty="0"/>
          </a:p>
          <a:p>
            <a:endParaRPr lang="en-US" altLang="zh-CN" sz="1400" dirty="0"/>
          </a:p>
          <a:p>
            <a:endParaRPr lang="en-US" altLang="zh-CN" dirty="0"/>
          </a:p>
          <a:p>
            <a:r>
              <a:rPr lang="zh-CN" altLang="en-US" dirty="0"/>
              <a:t>调整过程示例：局部调整</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314508" y="912388"/>
            <a:ext cx="2238692" cy="1911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3485" y="3672840"/>
            <a:ext cx="2314063" cy="197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72000" y="3672840"/>
            <a:ext cx="2309782" cy="197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91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p:txBody>
          <a:bodyPr/>
          <a:lstStyle/>
          <a:p>
            <a:r>
              <a:rPr lang="zh-CN" altLang="en-US" dirty="0"/>
              <a:t>调整过程示例：连续调整</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0198" y="1831823"/>
            <a:ext cx="4437352" cy="3016801"/>
          </a:xfrm>
          <a:prstGeom prst="rect">
            <a:avLst/>
          </a:prstGeom>
        </p:spPr>
      </p:pic>
      <p:grpSp>
        <p:nvGrpSpPr>
          <p:cNvPr id="8" name="组合 7"/>
          <p:cNvGrpSpPr/>
          <p:nvPr/>
        </p:nvGrpSpPr>
        <p:grpSpPr>
          <a:xfrm>
            <a:off x="4978113" y="1380608"/>
            <a:ext cx="3989563" cy="4125360"/>
            <a:chOff x="4985797" y="1491669"/>
            <a:chExt cx="3989563" cy="4125360"/>
          </a:xfrm>
        </p:grpSpPr>
        <p:sp>
          <p:nvSpPr>
            <p:cNvPr id="13" name="内容占位符 2"/>
            <p:cNvSpPr txBox="1">
              <a:spLocks/>
            </p:cNvSpPr>
            <p:nvPr/>
          </p:nvSpPr>
          <p:spPr>
            <a:xfrm>
              <a:off x="4996315" y="1491669"/>
              <a:ext cx="3979045" cy="4125360"/>
            </a:xfrm>
            <a:prstGeom prst="rect">
              <a:avLst/>
            </a:prstGeom>
            <a:ln w="12700">
              <a:solidFill>
                <a:srgbClr val="005825"/>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大顶堆的向下调整算法</a:t>
              </a:r>
            </a:p>
          </p:txBody>
        </p:sp>
        <p:sp>
          <p:nvSpPr>
            <p:cNvPr id="14" name="矩形 13"/>
            <p:cNvSpPr/>
            <p:nvPr/>
          </p:nvSpPr>
          <p:spPr>
            <a:xfrm>
              <a:off x="4985797" y="1923661"/>
              <a:ext cx="3989154" cy="3638881"/>
            </a:xfrm>
            <a:prstGeom prst="rect">
              <a:avLst/>
            </a:prstGeom>
          </p:spPr>
          <p:txBody>
            <a:bodyPr wrap="square">
              <a:spAutoFit/>
            </a:bodyPr>
            <a:lstStyle/>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void </a:t>
              </a:r>
              <a:r>
                <a:rPr kumimoji="1" lang="en-US" altLang="zh-CN" sz="1400" dirty="0" err="1">
                  <a:latin typeface="Times New Roman" pitchFamily="18" charset="0"/>
                  <a:ea typeface="宋体" charset="-122"/>
                </a:rPr>
                <a:t>HeapAdjust</a:t>
              </a:r>
              <a:r>
                <a:rPr kumimoji="1" lang="en-US" altLang="zh-CN" sz="1400" dirty="0">
                  <a:latin typeface="Times New Roman" pitchFamily="18" charset="0"/>
                  <a:ea typeface="宋体" charset="-122"/>
                </a:rPr>
                <a:t>(</a:t>
              </a:r>
              <a:r>
                <a:rPr kumimoji="1" lang="en-US" altLang="zh-CN" sz="1400" dirty="0" err="1">
                  <a:latin typeface="Times New Roman" pitchFamily="18" charset="0"/>
                  <a:ea typeface="宋体" charset="-122"/>
                </a:rPr>
                <a:t>HeapType</a:t>
              </a:r>
              <a:r>
                <a:rPr kumimoji="1" lang="en-US" altLang="zh-CN" sz="1400" dirty="0">
                  <a:latin typeface="Times New Roman" pitchFamily="18" charset="0"/>
                  <a:ea typeface="宋体" charset="-122"/>
                </a:rPr>
                <a:t> &amp;H, int s, int m)</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a:t>
              </a:r>
              <a:r>
                <a:rPr kumimoji="1" lang="en-US" altLang="zh-CN" sz="1400" dirty="0" err="1">
                  <a:latin typeface="Times New Roman" pitchFamily="18" charset="0"/>
                  <a:ea typeface="宋体" charset="-122"/>
                </a:rPr>
                <a:t>ElemType</a:t>
              </a:r>
              <a:r>
                <a:rPr kumimoji="1" lang="en-US" altLang="zh-CN" sz="1400" dirty="0">
                  <a:latin typeface="Times New Roman" pitchFamily="18" charset="0"/>
                  <a:ea typeface="宋体" charset="-122"/>
                </a:rPr>
                <a:t> </a:t>
              </a:r>
              <a:r>
                <a:rPr kumimoji="1" lang="en-US" altLang="zh-CN" sz="1400" dirty="0" err="1">
                  <a:latin typeface="Times New Roman" pitchFamily="18" charset="0"/>
                  <a:ea typeface="宋体" charset="-122"/>
                </a:rPr>
                <a:t>rc</a:t>
              </a:r>
              <a:r>
                <a:rPr kumimoji="1" lang="en-US" altLang="zh-CN" sz="1400" dirty="0">
                  <a:latin typeface="Times New Roman" pitchFamily="18" charset="0"/>
                  <a:ea typeface="宋体" charset="-122"/>
                </a:rPr>
                <a:t> = </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[s];</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while (j&lt;=m)</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	if ((j&lt;m) &amp;&amp; (</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[j].key&lt;</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[j+1].key))</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++j;             //</a:t>
              </a:r>
              <a:r>
                <a:rPr kumimoji="1" lang="zh-CN" altLang="en-US" sz="1400" dirty="0">
                  <a:latin typeface="Times New Roman" pitchFamily="18" charset="0"/>
                  <a:ea typeface="宋体" charset="-122"/>
                </a:rPr>
                <a:t>确定左右中最大的</a:t>
              </a:r>
              <a:endParaRPr kumimoji="1" lang="en-US" altLang="zh-CN" sz="1400" dirty="0">
                <a:latin typeface="Times New Roman" pitchFamily="18" charset="0"/>
                <a:ea typeface="宋体" charset="-122"/>
              </a:endParaRP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if (</a:t>
              </a:r>
              <a:r>
                <a:rPr kumimoji="1" lang="en-US" altLang="zh-CN" sz="1400" dirty="0" err="1">
                  <a:latin typeface="Times New Roman" pitchFamily="18" charset="0"/>
                  <a:ea typeface="宋体" charset="-122"/>
                </a:rPr>
                <a:t>rc.key</a:t>
              </a:r>
              <a:r>
                <a:rPr kumimoji="1" lang="en-US" altLang="zh-CN" sz="1400" dirty="0">
                  <a:latin typeface="Times New Roman" pitchFamily="18" charset="0"/>
                  <a:ea typeface="宋体" charset="-122"/>
                </a:rPr>
                <a:t>&gt;</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[j].key) break;</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else { </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[s].key=</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[j].key;  s=j;</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j=2*s;   }</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   </a:t>
              </a:r>
              <a:r>
                <a:rPr kumimoji="1" lang="en-US" altLang="zh-CN" sz="1400" dirty="0" err="1">
                  <a:latin typeface="Times New Roman" pitchFamily="18" charset="0"/>
                  <a:ea typeface="宋体" charset="-122"/>
                </a:rPr>
                <a:t>H.r</a:t>
              </a:r>
              <a:r>
                <a:rPr kumimoji="1" lang="en-US" altLang="zh-CN" sz="1400" dirty="0">
                  <a:latin typeface="Times New Roman" pitchFamily="18" charset="0"/>
                  <a:ea typeface="宋体" charset="-122"/>
                </a:rPr>
                <a:t>[s]=</a:t>
              </a:r>
              <a:r>
                <a:rPr kumimoji="1" lang="en-US" altLang="zh-CN" sz="1400" dirty="0" err="1">
                  <a:latin typeface="Times New Roman" pitchFamily="18" charset="0"/>
                  <a:ea typeface="宋体" charset="-122"/>
                </a:rPr>
                <a:t>rc</a:t>
              </a:r>
              <a:r>
                <a:rPr kumimoji="1" lang="en-US" altLang="zh-CN" sz="1400" dirty="0">
                  <a:latin typeface="Times New Roman" pitchFamily="18" charset="0"/>
                  <a:ea typeface="宋体" charset="-122"/>
                </a:rPr>
                <a:t>;</a:t>
              </a:r>
            </a:p>
            <a:p>
              <a:pPr lvl="0" eaLnBrk="0" fontAlgn="base" hangingPunct="0">
                <a:lnSpc>
                  <a:spcPct val="105000"/>
                </a:lnSpc>
                <a:spcBef>
                  <a:spcPts val="600"/>
                </a:spcBef>
                <a:spcAft>
                  <a:spcPct val="0"/>
                </a:spcAft>
              </a:pPr>
              <a:r>
                <a:rPr kumimoji="1" lang="en-US" altLang="zh-CN" sz="1400" dirty="0">
                  <a:latin typeface="Times New Roman" pitchFamily="18" charset="0"/>
                  <a:ea typeface="宋体" charset="-122"/>
                </a:rPr>
                <a:t>}</a:t>
              </a:r>
            </a:p>
          </p:txBody>
        </p:sp>
      </p:grpSp>
    </p:spTree>
    <p:extLst>
      <p:ext uri="{BB962C8B-B14F-4D97-AF65-F5344CB8AC3E}">
        <p14:creationId xmlns:p14="http://schemas.microsoft.com/office/powerpoint/2010/main" val="4077286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a:xfrm>
            <a:off x="432001" y="976838"/>
            <a:ext cx="5000612" cy="5063602"/>
          </a:xfrm>
        </p:spPr>
        <p:txBody>
          <a:bodyPr>
            <a:normAutofit/>
          </a:bodyPr>
          <a:lstStyle/>
          <a:p>
            <a:pPr>
              <a:lnSpc>
                <a:spcPct val="150000"/>
              </a:lnSpc>
              <a:spcBef>
                <a:spcPts val="1200"/>
              </a:spcBef>
            </a:pPr>
            <a:r>
              <a:rPr lang="zh-CN" altLang="en-US" sz="1800" dirty="0"/>
              <a:t>基于初始堆进行堆排序</a:t>
            </a:r>
            <a:endParaRPr lang="en-US" altLang="zh-CN" sz="1800" dirty="0"/>
          </a:p>
          <a:p>
            <a:pPr>
              <a:lnSpc>
                <a:spcPct val="150000"/>
              </a:lnSpc>
              <a:spcBef>
                <a:spcPts val="1200"/>
              </a:spcBef>
              <a:defRPr/>
            </a:pPr>
            <a:r>
              <a:rPr lang="zh-CN" altLang="en-US" sz="1800" dirty="0">
                <a:latin typeface="Times New Roman" pitchFamily="18" charset="0"/>
                <a:cs typeface="Times New Roman" pitchFamily="18" charset="0"/>
              </a:rPr>
              <a:t>最大堆的第一个对象</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具有最大的关键字，将</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与</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a:t>
            </a:r>
            <a:r>
              <a:rPr lang="en-US" altLang="zh-CN" sz="1800" i="1" dirty="0">
                <a:latin typeface="Times New Roman" pitchFamily="18" charset="0"/>
                <a:cs typeface="Times New Roman" pitchFamily="18" charset="0"/>
              </a:rPr>
              <a:t>n</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对调，把具有最大关键字的对象交换到最后，再对前面的</a:t>
            </a:r>
            <a:r>
              <a:rPr lang="en-US" altLang="zh-CN" sz="1800" i="1" dirty="0">
                <a:latin typeface="Times New Roman" pitchFamily="18" charset="0"/>
                <a:cs typeface="Times New Roman" pitchFamily="18" charset="0"/>
              </a:rPr>
              <a:t>n</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个对象，使用堆的调整算法</a:t>
            </a:r>
            <a:r>
              <a:rPr lang="en-US" altLang="zh-CN" sz="1800" i="1" dirty="0" err="1">
                <a:solidFill>
                  <a:srgbClr val="FF0000"/>
                </a:solidFill>
                <a:latin typeface="Times New Roman" pitchFamily="18" charset="0"/>
                <a:cs typeface="Times New Roman" pitchFamily="18" charset="0"/>
              </a:rPr>
              <a:t>HeapAdjust</a:t>
            </a:r>
            <a:r>
              <a:rPr lang="en-US" altLang="zh-CN" sz="1800" dirty="0">
                <a:solidFill>
                  <a:srgbClr val="FF0000"/>
                </a:solidFill>
                <a:latin typeface="Times New Roman" pitchFamily="18" charset="0"/>
                <a:cs typeface="Times New Roman" pitchFamily="18" charset="0"/>
              </a:rPr>
              <a:t>(1, </a:t>
            </a:r>
            <a:r>
              <a:rPr lang="en-US" altLang="zh-CN" sz="1800" i="1" dirty="0">
                <a:solidFill>
                  <a:srgbClr val="FF0000"/>
                </a:solidFill>
                <a:latin typeface="Times New Roman" pitchFamily="18" charset="0"/>
                <a:cs typeface="Times New Roman" pitchFamily="18" charset="0"/>
              </a:rPr>
              <a:t>n</a:t>
            </a:r>
            <a:r>
              <a:rPr lang="en-US" altLang="zh-CN" sz="1800" dirty="0">
                <a:solidFill>
                  <a:srgbClr val="FF0000"/>
                </a:solidFill>
                <a:latin typeface="Times New Roman" pitchFamily="18" charset="0"/>
                <a:cs typeface="Times New Roman" pitchFamily="18" charset="0"/>
              </a:rPr>
              <a:t>-1)</a:t>
            </a:r>
            <a:r>
              <a:rPr lang="zh-CN" altLang="en-US" sz="1800" dirty="0">
                <a:latin typeface="Times New Roman" pitchFamily="18" charset="0"/>
                <a:cs typeface="Times New Roman" pitchFamily="18" charset="0"/>
              </a:rPr>
              <a:t>，重新建立最大堆。结果具有次最大关键字的对象又上浮到堆顶，即</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位置。</a:t>
            </a:r>
          </a:p>
          <a:p>
            <a:pPr>
              <a:lnSpc>
                <a:spcPct val="150000"/>
              </a:lnSpc>
              <a:spcBef>
                <a:spcPts val="1200"/>
              </a:spcBef>
              <a:defRPr/>
            </a:pPr>
            <a:r>
              <a:rPr lang="zh-CN" altLang="en-US" sz="1800" dirty="0">
                <a:latin typeface="Times New Roman" pitchFamily="18" charset="0"/>
                <a:cs typeface="Times New Roman" pitchFamily="18" charset="0"/>
              </a:rPr>
              <a:t>再对调</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和</a:t>
            </a:r>
            <a:r>
              <a:rPr lang="en-US" altLang="zh-CN" sz="1800" i="1" dirty="0">
                <a:latin typeface="Times New Roman" pitchFamily="18" charset="0"/>
                <a:cs typeface="Times New Roman" pitchFamily="18" charset="0"/>
              </a:rPr>
              <a:t>r</a:t>
            </a:r>
            <a:r>
              <a:rPr lang="en-US" altLang="zh-CN" sz="1800" dirty="0">
                <a:latin typeface="Times New Roman" pitchFamily="18" charset="0"/>
                <a:cs typeface="Times New Roman" pitchFamily="18" charset="0"/>
              </a:rPr>
              <a:t>[</a:t>
            </a:r>
            <a:r>
              <a:rPr lang="en-US" altLang="zh-CN" sz="1800" i="1" dirty="0">
                <a:latin typeface="Times New Roman" pitchFamily="18" charset="0"/>
                <a:cs typeface="Times New Roman" pitchFamily="18" charset="0"/>
              </a:rPr>
              <a:t>n-</a:t>
            </a:r>
            <a:r>
              <a:rPr lang="en-US" altLang="zh-CN" sz="1800" dirty="0">
                <a:latin typeface="Times New Roman" pitchFamily="18" charset="0"/>
                <a:cs typeface="Times New Roman" pitchFamily="18" charset="0"/>
              </a:rPr>
              <a:t>1]</a:t>
            </a:r>
            <a:r>
              <a:rPr lang="zh-CN" altLang="en-US" sz="1800" dirty="0">
                <a:latin typeface="Times New Roman" pitchFamily="18" charset="0"/>
                <a:cs typeface="Times New Roman" pitchFamily="18" charset="0"/>
              </a:rPr>
              <a:t>，调用</a:t>
            </a:r>
            <a:r>
              <a:rPr lang="en-US" altLang="zh-CN" sz="1800" i="1" dirty="0" err="1">
                <a:solidFill>
                  <a:srgbClr val="FF0000"/>
                </a:solidFill>
                <a:latin typeface="Times New Roman" pitchFamily="18" charset="0"/>
                <a:cs typeface="Times New Roman" pitchFamily="18" charset="0"/>
              </a:rPr>
              <a:t>HeapAdjust</a:t>
            </a:r>
            <a:r>
              <a:rPr lang="en-US" altLang="zh-CN" sz="1800" i="1" dirty="0">
                <a:solidFill>
                  <a:srgbClr val="FF0000"/>
                </a:solidFill>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(1, </a:t>
            </a:r>
            <a:r>
              <a:rPr lang="en-US" altLang="zh-CN" sz="1800" i="1" dirty="0">
                <a:solidFill>
                  <a:srgbClr val="FF0000"/>
                </a:solidFill>
                <a:latin typeface="Times New Roman" pitchFamily="18" charset="0"/>
                <a:cs typeface="Times New Roman" pitchFamily="18" charset="0"/>
              </a:rPr>
              <a:t>n</a:t>
            </a:r>
            <a:r>
              <a:rPr lang="en-US" altLang="zh-CN" sz="1800" dirty="0">
                <a:solidFill>
                  <a:srgbClr val="FF0000"/>
                </a:solidFill>
                <a:latin typeface="Times New Roman" pitchFamily="18" charset="0"/>
                <a:cs typeface="Times New Roman" pitchFamily="18" charset="0"/>
              </a:rPr>
              <a:t>-2)</a:t>
            </a:r>
            <a:r>
              <a:rPr lang="zh-CN" altLang="en-US" sz="1800" dirty="0">
                <a:latin typeface="Times New Roman" pitchFamily="18" charset="0"/>
                <a:cs typeface="Times New Roman" pitchFamily="18" charset="0"/>
              </a:rPr>
              <a:t>，对前</a:t>
            </a:r>
            <a:r>
              <a:rPr lang="en-US" altLang="zh-CN" sz="1800" i="1" dirty="0">
                <a:latin typeface="Times New Roman" pitchFamily="18" charset="0"/>
                <a:cs typeface="Times New Roman" pitchFamily="18" charset="0"/>
              </a:rPr>
              <a:t>n</a:t>
            </a:r>
            <a:r>
              <a:rPr lang="en-US" altLang="zh-CN" sz="1800" dirty="0">
                <a:latin typeface="Times New Roman" pitchFamily="18" charset="0"/>
                <a:cs typeface="Times New Roman" pitchFamily="18" charset="0"/>
              </a:rPr>
              <a:t>-2</a:t>
            </a:r>
            <a:r>
              <a:rPr lang="zh-CN" altLang="en-US" sz="1800" dirty="0">
                <a:latin typeface="Times New Roman" pitchFamily="18" charset="0"/>
                <a:cs typeface="Times New Roman" pitchFamily="18" charset="0"/>
              </a:rPr>
              <a:t>个对象重新调整，</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a:t>
            </a:r>
          </a:p>
          <a:p>
            <a:pPr>
              <a:lnSpc>
                <a:spcPct val="150000"/>
              </a:lnSpc>
              <a:spcBef>
                <a:spcPts val="1200"/>
              </a:spcBef>
              <a:defRPr/>
            </a:pPr>
            <a:r>
              <a:rPr lang="zh-CN" altLang="en-US" sz="1800" dirty="0">
                <a:latin typeface="Times New Roman" pitchFamily="18" charset="0"/>
                <a:cs typeface="Times New Roman" pitchFamily="18" charset="0"/>
              </a:rPr>
              <a:t>如此反复执行，最后得到全部排序好的对象序列。这个算法即堆排序算法。</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5693869" y="1563230"/>
            <a:ext cx="3323014" cy="3570208"/>
          </a:xfrm>
          <a:prstGeom prst="rect">
            <a:avLst/>
          </a:prstGeom>
          <a:ln w="12700">
            <a:solidFill>
              <a:srgbClr val="005825"/>
            </a:solidFill>
          </a:ln>
        </p:spPr>
        <p:txBody>
          <a:bodyPr wrap="square">
            <a:spAutoFit/>
          </a:bodyPr>
          <a:lstStyle/>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void </a:t>
            </a:r>
            <a:r>
              <a:rPr kumimoji="1" lang="en-US" altLang="zh-CN" sz="1600" dirty="0" err="1">
                <a:latin typeface="Times New Roman" pitchFamily="18" charset="0"/>
                <a:ea typeface="仿宋_GB2312" pitchFamily="49" charset="-122"/>
              </a:rPr>
              <a:t>HeapSort</a:t>
            </a:r>
            <a:r>
              <a:rPr kumimoji="1" lang="en-US" altLang="zh-CN" sz="1600" dirty="0">
                <a:latin typeface="Times New Roman" pitchFamily="18" charset="0"/>
                <a:ea typeface="仿宋_GB2312" pitchFamily="49" charset="-122"/>
              </a:rPr>
              <a:t>(</a:t>
            </a:r>
            <a:r>
              <a:rPr kumimoji="1" lang="en-US" altLang="zh-CN" sz="1600" dirty="0" err="1">
                <a:latin typeface="Times New Roman" pitchFamily="18" charset="0"/>
                <a:ea typeface="仿宋_GB2312" pitchFamily="49" charset="-122"/>
              </a:rPr>
              <a:t>HeapType</a:t>
            </a:r>
            <a:r>
              <a:rPr kumimoji="1" lang="en-US" altLang="zh-CN" sz="1600" dirty="0">
                <a:latin typeface="Times New Roman" pitchFamily="18" charset="0"/>
                <a:ea typeface="仿宋_GB2312" pitchFamily="49" charset="-122"/>
              </a:rPr>
              <a:t> &amp;H)</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r>
              <a:rPr kumimoji="1" lang="en-US" altLang="zh-CN" sz="1600" dirty="0" err="1">
                <a:latin typeface="Times New Roman" pitchFamily="18" charset="0"/>
                <a:ea typeface="仿宋_GB2312" pitchFamily="49" charset="-122"/>
              </a:rPr>
              <a:t>ElemType</a:t>
            </a:r>
            <a:r>
              <a:rPr kumimoji="1" lang="en-US" altLang="zh-CN" sz="1600" dirty="0">
                <a:latin typeface="Times New Roman" pitchFamily="18" charset="0"/>
                <a:ea typeface="仿宋_GB2312" pitchFamily="49" charset="-122"/>
              </a:rPr>
              <a:t> temp;</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for (</a:t>
            </a:r>
            <a:r>
              <a:rPr kumimoji="1" lang="en-US" altLang="zh-CN" sz="1600" dirty="0" err="1">
                <a:latin typeface="Times New Roman" pitchFamily="18" charset="0"/>
                <a:ea typeface="仿宋_GB2312" pitchFamily="49" charset="-122"/>
              </a:rPr>
              <a:t>int</a:t>
            </a:r>
            <a:r>
              <a:rPr kumimoji="1" lang="en-US" altLang="zh-CN" sz="1600" dirty="0">
                <a:latin typeface="Times New Roman" pitchFamily="18" charset="0"/>
                <a:ea typeface="仿宋_GB2312" pitchFamily="49" charset="-122"/>
              </a:rPr>
              <a:t> i=</a:t>
            </a:r>
            <a:r>
              <a:rPr kumimoji="1" lang="en-US" altLang="zh-CN" sz="1600" dirty="0" err="1">
                <a:latin typeface="Times New Roman" pitchFamily="18" charset="0"/>
                <a:ea typeface="仿宋_GB2312" pitchFamily="49" charset="-122"/>
              </a:rPr>
              <a:t>H.length</a:t>
            </a:r>
            <a:r>
              <a:rPr kumimoji="1" lang="en-US" altLang="zh-CN" sz="1600" dirty="0">
                <a:latin typeface="Times New Roman" pitchFamily="18" charset="0"/>
                <a:ea typeface="仿宋_GB2312" pitchFamily="49" charset="-122"/>
              </a:rPr>
              <a:t>/2; i&gt;0; --i)</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r>
              <a:rPr kumimoji="1" lang="en-US" altLang="zh-CN" sz="1600" dirty="0" err="1">
                <a:latin typeface="Times New Roman" pitchFamily="18" charset="0"/>
                <a:ea typeface="仿宋_GB2312" pitchFamily="49" charset="-122"/>
              </a:rPr>
              <a:t>HeapAdjust</a:t>
            </a:r>
            <a:r>
              <a:rPr kumimoji="1" lang="en-US" altLang="zh-CN" sz="1600" dirty="0">
                <a:latin typeface="Times New Roman" pitchFamily="18" charset="0"/>
                <a:ea typeface="仿宋_GB2312" pitchFamily="49" charset="-122"/>
              </a:rPr>
              <a:t>(</a:t>
            </a:r>
            <a:r>
              <a:rPr kumimoji="1" lang="en-US" altLang="zh-CN" sz="1600" dirty="0" err="1">
                <a:latin typeface="Times New Roman" pitchFamily="18" charset="0"/>
                <a:ea typeface="仿宋_GB2312" pitchFamily="49" charset="-122"/>
              </a:rPr>
              <a:t>H,i,H.length</a:t>
            </a:r>
            <a:r>
              <a:rPr kumimoji="1" lang="en-US" altLang="zh-CN" sz="1600" dirty="0">
                <a:latin typeface="Times New Roman" pitchFamily="18" charset="0"/>
                <a:ea typeface="仿宋_GB2312" pitchFamily="49" charset="-122"/>
              </a:rPr>
              <a:t>);</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for (i=</a:t>
            </a:r>
            <a:r>
              <a:rPr kumimoji="1" lang="en-US" altLang="zh-CN" sz="1600" dirty="0" err="1">
                <a:latin typeface="Times New Roman" pitchFamily="18" charset="0"/>
                <a:ea typeface="仿宋_GB2312" pitchFamily="49" charset="-122"/>
              </a:rPr>
              <a:t>H.length</a:t>
            </a:r>
            <a:r>
              <a:rPr kumimoji="1" lang="en-US" altLang="zh-CN" sz="1600" dirty="0">
                <a:latin typeface="Times New Roman" pitchFamily="18" charset="0"/>
                <a:ea typeface="仿宋_GB2312" pitchFamily="49" charset="-122"/>
              </a:rPr>
              <a:t>; i&gt;1; --i)</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	temp=</a:t>
            </a:r>
            <a:r>
              <a:rPr kumimoji="1" lang="en-US" altLang="zh-CN" sz="1600" dirty="0" err="1">
                <a:latin typeface="Times New Roman" pitchFamily="18" charset="0"/>
                <a:ea typeface="仿宋_GB2312" pitchFamily="49" charset="-122"/>
              </a:rPr>
              <a:t>H.r</a:t>
            </a:r>
            <a:r>
              <a:rPr kumimoji="1" lang="en-US" altLang="zh-CN" sz="1600" dirty="0">
                <a:latin typeface="Times New Roman" pitchFamily="18" charset="0"/>
                <a:ea typeface="仿宋_GB2312" pitchFamily="49" charset="-122"/>
              </a:rPr>
              <a:t>[1];</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r>
              <a:rPr kumimoji="1" lang="en-US" altLang="zh-CN" sz="1600" dirty="0" err="1">
                <a:latin typeface="Times New Roman" pitchFamily="18" charset="0"/>
                <a:ea typeface="仿宋_GB2312" pitchFamily="49" charset="-122"/>
              </a:rPr>
              <a:t>H.r</a:t>
            </a:r>
            <a:r>
              <a:rPr kumimoji="1" lang="en-US" altLang="zh-CN" sz="1600" dirty="0">
                <a:latin typeface="Times New Roman" pitchFamily="18" charset="0"/>
                <a:ea typeface="仿宋_GB2312" pitchFamily="49" charset="-122"/>
              </a:rPr>
              <a:t>[1]=</a:t>
            </a:r>
            <a:r>
              <a:rPr kumimoji="1" lang="en-US" altLang="zh-CN" sz="1600" dirty="0" err="1">
                <a:latin typeface="Times New Roman" pitchFamily="18" charset="0"/>
                <a:ea typeface="仿宋_GB2312" pitchFamily="49" charset="-122"/>
              </a:rPr>
              <a:t>H.r</a:t>
            </a:r>
            <a:r>
              <a:rPr kumimoji="1" lang="en-US" altLang="zh-CN" sz="1600" dirty="0">
                <a:latin typeface="Times New Roman" pitchFamily="18" charset="0"/>
                <a:ea typeface="仿宋_GB2312" pitchFamily="49" charset="-122"/>
              </a:rPr>
              <a:t>[i];</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r>
              <a:rPr kumimoji="1" lang="en-US" altLang="zh-CN" sz="1600" dirty="0" err="1">
                <a:latin typeface="Times New Roman" pitchFamily="18" charset="0"/>
                <a:ea typeface="仿宋_GB2312" pitchFamily="49" charset="-122"/>
              </a:rPr>
              <a:t>H.r</a:t>
            </a:r>
            <a:r>
              <a:rPr kumimoji="1" lang="en-US" altLang="zh-CN" sz="1600" dirty="0">
                <a:latin typeface="Times New Roman" pitchFamily="18" charset="0"/>
                <a:ea typeface="仿宋_GB2312" pitchFamily="49" charset="-122"/>
              </a:rPr>
              <a:t>[i]=temp;</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r>
              <a:rPr kumimoji="1" lang="en-US" altLang="zh-CN" sz="1600" dirty="0" err="1">
                <a:latin typeface="Times New Roman" pitchFamily="18" charset="0"/>
                <a:ea typeface="仿宋_GB2312" pitchFamily="49" charset="-122"/>
              </a:rPr>
              <a:t>HeapAdjust</a:t>
            </a:r>
            <a:r>
              <a:rPr kumimoji="1" lang="en-US" altLang="zh-CN" sz="1600" dirty="0">
                <a:latin typeface="Times New Roman" pitchFamily="18" charset="0"/>
                <a:ea typeface="仿宋_GB2312" pitchFamily="49" charset="-122"/>
              </a:rPr>
              <a:t>(H,1,i-1);</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     }</a:t>
            </a:r>
          </a:p>
          <a:p>
            <a:pPr lvl="0" eaLnBrk="0" fontAlgn="base" hangingPunct="0">
              <a:spcBef>
                <a:spcPts val="600"/>
              </a:spcBef>
              <a:spcAft>
                <a:spcPct val="0"/>
              </a:spcAft>
              <a:defRPr/>
            </a:pPr>
            <a:r>
              <a:rPr kumimoji="1" lang="en-US" altLang="zh-CN" sz="1600" dirty="0">
                <a:latin typeface="Times New Roman" pitchFamily="18" charset="0"/>
                <a:ea typeface="仿宋_GB2312" pitchFamily="49" charset="-122"/>
              </a:rPr>
              <a:t>}</a:t>
            </a:r>
          </a:p>
        </p:txBody>
      </p:sp>
    </p:spTree>
    <p:extLst>
      <p:ext uri="{BB962C8B-B14F-4D97-AF65-F5344CB8AC3E}">
        <p14:creationId xmlns:p14="http://schemas.microsoft.com/office/powerpoint/2010/main" val="1876526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69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63" y="989018"/>
            <a:ext cx="8193087"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54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b="1" dirty="0">
                <a:solidFill>
                  <a:srgbClr val="FF0000"/>
                </a:solidFill>
                <a:latin typeface="微软雅黑" pitchFamily="34" charset="-122"/>
                <a:cs typeface="Times New Roman" pitchFamily="18" charset="0"/>
              </a:rPr>
              <a:t>直接插入</a:t>
            </a:r>
            <a:r>
              <a:rPr lang="zh-CN" altLang="en-US" dirty="0">
                <a:latin typeface="微软雅黑" pitchFamily="34" charset="-122"/>
                <a:cs typeface="Times New Roman" pitchFamily="18" charset="0"/>
              </a:rPr>
              <a:t>、希尔排序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5993604" y="1107281"/>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40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5113" y="989018"/>
            <a:ext cx="8613775"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4056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4" y="974730"/>
            <a:ext cx="914400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275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4975" y="769940"/>
            <a:ext cx="8272463" cy="543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374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576" y="917578"/>
            <a:ext cx="914400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525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8450" y="1031882"/>
            <a:ext cx="854710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85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5588" y="960442"/>
            <a:ext cx="8632825"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196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1163" y="989018"/>
            <a:ext cx="8321675"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27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5138" y="974730"/>
            <a:ext cx="8212137"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13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 </a:t>
            </a:r>
            <a:r>
              <a:rPr lang="en-US" altLang="zh-CN" dirty="0"/>
              <a:t>(Heap Sort)</a:t>
            </a:r>
            <a:endParaRPr lang="zh-CN" altLang="en-US" dirty="0"/>
          </a:p>
        </p:txBody>
      </p:sp>
      <p:sp>
        <p:nvSpPr>
          <p:cNvPr id="3" name="内容占位符 2"/>
          <p:cNvSpPr>
            <a:spLocks noGrp="1"/>
          </p:cNvSpPr>
          <p:nvPr>
            <p:ph idx="1"/>
          </p:nvPr>
        </p:nvSpPr>
        <p:spPr/>
        <p:txBody>
          <a:bodyPr>
            <a:normAutofit/>
          </a:bodyPr>
          <a:lstStyle/>
          <a:p>
            <a:r>
              <a:rPr lang="zh-CN" altLang="en-US" sz="1800" dirty="0"/>
              <a:t>算法分析</a:t>
            </a:r>
            <a:endParaRPr lang="en-US" altLang="zh-CN" sz="1800" dirty="0"/>
          </a:p>
          <a:p>
            <a:pPr>
              <a:lnSpc>
                <a:spcPct val="140000"/>
              </a:lnSpc>
              <a:defRPr/>
            </a:pPr>
            <a:r>
              <a:rPr lang="zh-CN" altLang="en-US" sz="1400" dirty="0">
                <a:latin typeface="Times New Roman" pitchFamily="18" charset="0"/>
                <a:cs typeface="Times New Roman" pitchFamily="18" charset="0"/>
              </a:rPr>
              <a:t>若设堆中有 </a:t>
            </a:r>
            <a:r>
              <a:rPr lang="en-US" altLang="zh-CN" sz="1400" i="1" dirty="0">
                <a:latin typeface="Times New Roman" pitchFamily="18" charset="0"/>
                <a:cs typeface="Times New Roman" pitchFamily="18" charset="0"/>
              </a:rPr>
              <a:t>n </a:t>
            </a:r>
            <a:r>
              <a:rPr lang="zh-CN" altLang="en-US" sz="1400" dirty="0">
                <a:latin typeface="Times New Roman" pitchFamily="18" charset="0"/>
                <a:cs typeface="Times New Roman" pitchFamily="18" charset="0"/>
              </a:rPr>
              <a:t>个结点，且 </a:t>
            </a:r>
            <a:r>
              <a:rPr lang="en-US" altLang="zh-CN" sz="1400" dirty="0">
                <a:latin typeface="Times New Roman" pitchFamily="18" charset="0"/>
                <a:cs typeface="Times New Roman" pitchFamily="18" charset="0"/>
              </a:rPr>
              <a:t>2</a:t>
            </a:r>
            <a:r>
              <a:rPr lang="en-US" altLang="zh-CN" sz="1400" i="1" baseline="30000" dirty="0">
                <a:latin typeface="Times New Roman" pitchFamily="18" charset="0"/>
                <a:cs typeface="Times New Roman" pitchFamily="18" charset="0"/>
              </a:rPr>
              <a:t>k</a:t>
            </a:r>
            <a:r>
              <a:rPr lang="en-US" altLang="zh-CN" sz="1400" baseline="30000" dirty="0">
                <a:latin typeface="Times New Roman" pitchFamily="18" charset="0"/>
                <a:cs typeface="Times New Roman" pitchFamily="18" charset="0"/>
              </a:rPr>
              <a:t>-1</a:t>
            </a:r>
            <a:r>
              <a:rPr lang="en-US" altLang="zh-CN"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sym typeface="Symbol" pitchFamily="18" charset="2"/>
              </a:rPr>
              <a:t></a:t>
            </a:r>
            <a:r>
              <a:rPr lang="en-US" altLang="zh-CN" sz="1400" dirty="0">
                <a:latin typeface="Times New Roman" pitchFamily="18" charset="0"/>
                <a:cs typeface="Times New Roman" pitchFamily="18" charset="0"/>
              </a:rPr>
              <a:t> </a:t>
            </a:r>
            <a:r>
              <a:rPr lang="en-US" altLang="zh-CN" sz="1400" i="1" dirty="0">
                <a:latin typeface="Times New Roman" pitchFamily="18" charset="0"/>
                <a:cs typeface="Times New Roman" pitchFamily="18" charset="0"/>
              </a:rPr>
              <a:t>n</a:t>
            </a:r>
            <a:r>
              <a:rPr lang="en-US" altLang="zh-CN"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sym typeface="Symbol" pitchFamily="18" charset="2"/>
              </a:rPr>
              <a:t></a:t>
            </a:r>
            <a:r>
              <a:rPr lang="en-US" altLang="zh-CN" sz="1400" dirty="0">
                <a:latin typeface="Times New Roman" pitchFamily="18" charset="0"/>
                <a:cs typeface="Times New Roman" pitchFamily="18" charset="0"/>
              </a:rPr>
              <a:t> 2</a:t>
            </a:r>
            <a:r>
              <a:rPr lang="en-US" altLang="zh-CN" sz="1400" i="1" baseline="30000" dirty="0">
                <a:latin typeface="Times New Roman" pitchFamily="18" charset="0"/>
                <a:cs typeface="Times New Roman" pitchFamily="18" charset="0"/>
              </a:rPr>
              <a:t>k</a:t>
            </a:r>
            <a:r>
              <a:rPr lang="zh-CN" altLang="en-US" sz="1400" dirty="0">
                <a:latin typeface="Times New Roman" pitchFamily="18" charset="0"/>
                <a:cs typeface="Times New Roman" pitchFamily="18" charset="0"/>
              </a:rPr>
              <a:t>，则对应的完全二叉树有 </a:t>
            </a:r>
            <a:r>
              <a:rPr lang="en-US" altLang="zh-CN" sz="1400" i="1" dirty="0">
                <a:latin typeface="Times New Roman" pitchFamily="18" charset="0"/>
                <a:cs typeface="Times New Roman" pitchFamily="18" charset="0"/>
              </a:rPr>
              <a:t>k </a:t>
            </a:r>
            <a:r>
              <a:rPr lang="zh-CN" altLang="en-US" sz="1400" dirty="0">
                <a:latin typeface="Times New Roman" pitchFamily="18" charset="0"/>
                <a:cs typeface="Times New Roman" pitchFamily="18" charset="0"/>
              </a:rPr>
              <a:t>层。在第 </a:t>
            </a:r>
            <a:r>
              <a:rPr lang="en-US" altLang="zh-CN" sz="1400" i="1" dirty="0">
                <a:latin typeface="Times New Roman" pitchFamily="18" charset="0"/>
                <a:cs typeface="Times New Roman" pitchFamily="18" charset="0"/>
              </a:rPr>
              <a:t>i </a:t>
            </a:r>
            <a:r>
              <a:rPr lang="zh-CN" altLang="en-US" sz="1400" dirty="0">
                <a:latin typeface="Times New Roman" pitchFamily="18" charset="0"/>
                <a:cs typeface="Times New Roman" pitchFamily="18" charset="0"/>
              </a:rPr>
              <a:t>层上的结点数 </a:t>
            </a:r>
            <a:r>
              <a:rPr lang="zh-CN" altLang="en-US" sz="1400" dirty="0">
                <a:latin typeface="Times New Roman" pitchFamily="18" charset="0"/>
                <a:cs typeface="Times New Roman" pitchFamily="18" charset="0"/>
                <a:sym typeface="Symbol" pitchFamily="18" charset="2"/>
              </a:rPr>
              <a:t> </a:t>
            </a: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2</a:t>
            </a:r>
            <a:r>
              <a:rPr lang="en-US" altLang="zh-CN" sz="1400" i="1" baseline="30000" dirty="0">
                <a:latin typeface="Times New Roman" pitchFamily="18" charset="0"/>
                <a:cs typeface="Times New Roman" pitchFamily="18" charset="0"/>
              </a:rPr>
              <a:t>i-1  </a:t>
            </a:r>
            <a:r>
              <a:rPr lang="en-US" altLang="zh-CN" sz="1400" dirty="0">
                <a:latin typeface="Times New Roman" pitchFamily="18" charset="0"/>
                <a:cs typeface="Times New Roman" pitchFamily="18" charset="0"/>
              </a:rPr>
              <a:t>(</a:t>
            </a:r>
            <a:r>
              <a:rPr lang="en-US" altLang="zh-CN" sz="1400" i="1" dirty="0">
                <a:latin typeface="Times New Roman" pitchFamily="18" charset="0"/>
                <a:cs typeface="Times New Roman" pitchFamily="18" charset="0"/>
              </a:rPr>
              <a:t>i</a:t>
            </a:r>
            <a:r>
              <a:rPr lang="en-US" altLang="zh-CN" sz="1400" dirty="0">
                <a:latin typeface="Times New Roman" pitchFamily="18" charset="0"/>
                <a:cs typeface="Times New Roman" pitchFamily="18" charset="0"/>
              </a:rPr>
              <a:t> = 1, …, </a:t>
            </a:r>
            <a:r>
              <a:rPr lang="en-US" altLang="zh-CN" sz="1400" i="1" dirty="0">
                <a:latin typeface="Times New Roman" pitchFamily="18" charset="0"/>
                <a:cs typeface="Times New Roman" pitchFamily="18" charset="0"/>
              </a:rPr>
              <a:t>k</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。在第一个形成初始堆的</a:t>
            </a:r>
            <a:r>
              <a:rPr lang="en-US" altLang="zh-CN" sz="1400" dirty="0">
                <a:latin typeface="Times New Roman" pitchFamily="18" charset="0"/>
                <a:cs typeface="Times New Roman" pitchFamily="18" charset="0"/>
              </a:rPr>
              <a:t>for</a:t>
            </a:r>
            <a:r>
              <a:rPr lang="zh-CN" altLang="en-US" sz="1400" dirty="0">
                <a:latin typeface="Times New Roman" pitchFamily="18" charset="0"/>
                <a:cs typeface="Times New Roman" pitchFamily="18" charset="0"/>
              </a:rPr>
              <a:t>循环中对每一个非叶结点调用了一次堆调整算法</a:t>
            </a:r>
            <a:r>
              <a:rPr lang="en-US" altLang="en-US" sz="1400" i="1" dirty="0" err="1">
                <a:latin typeface="Times New Roman" pitchFamily="18" charset="0"/>
                <a:cs typeface="Times New Roman" pitchFamily="18" charset="0"/>
              </a:rPr>
              <a:t>HeapAdjust</a:t>
            </a:r>
            <a:r>
              <a:rPr lang="en-US" altLang="zh-CN" sz="1400" i="1"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，因此该循环所用的计算时间为：</a:t>
            </a:r>
          </a:p>
          <a:p>
            <a:pPr>
              <a:lnSpc>
                <a:spcPct val="140000"/>
              </a:lnSpc>
              <a:defRPr/>
            </a:pPr>
            <a:endParaRPr lang="zh-CN" altLang="en-US" sz="1400" dirty="0">
              <a:latin typeface="Times New Roman" pitchFamily="18" charset="0"/>
              <a:cs typeface="Times New Roman" pitchFamily="18" charset="0"/>
            </a:endParaRPr>
          </a:p>
          <a:p>
            <a:pPr>
              <a:lnSpc>
                <a:spcPct val="140000"/>
              </a:lnSpc>
              <a:defRPr/>
            </a:pPr>
            <a:r>
              <a:rPr lang="zh-CN" altLang="en-US" sz="1400" dirty="0">
                <a:latin typeface="Times New Roman" pitchFamily="18" charset="0"/>
                <a:cs typeface="Times New Roman" pitchFamily="18" charset="0"/>
              </a:rPr>
              <a:t>其中，</a:t>
            </a:r>
            <a:r>
              <a:rPr lang="en-US" altLang="zh-CN" sz="1400" i="1" dirty="0">
                <a:latin typeface="Times New Roman" pitchFamily="18" charset="0"/>
                <a:cs typeface="Times New Roman" pitchFamily="18" charset="0"/>
              </a:rPr>
              <a:t>i </a:t>
            </a:r>
            <a:r>
              <a:rPr lang="zh-CN" altLang="en-US" sz="1400" dirty="0">
                <a:latin typeface="Times New Roman" pitchFamily="18" charset="0"/>
                <a:cs typeface="Times New Roman" pitchFamily="18" charset="0"/>
              </a:rPr>
              <a:t>是层序号，</a:t>
            </a:r>
            <a:r>
              <a:rPr lang="en-US" altLang="zh-CN" sz="1400" dirty="0">
                <a:latin typeface="Times New Roman" pitchFamily="18" charset="0"/>
                <a:cs typeface="Times New Roman" pitchFamily="18" charset="0"/>
              </a:rPr>
              <a:t>2</a:t>
            </a:r>
            <a:r>
              <a:rPr lang="en-US" altLang="zh-CN" sz="1400" i="1" baseline="30000" dirty="0">
                <a:latin typeface="Times New Roman" pitchFamily="18" charset="0"/>
                <a:cs typeface="Times New Roman" pitchFamily="18" charset="0"/>
              </a:rPr>
              <a:t>i-1 </a:t>
            </a:r>
            <a:r>
              <a:rPr lang="zh-CN" altLang="en-US" sz="1400" dirty="0">
                <a:latin typeface="Times New Roman" pitchFamily="18" charset="0"/>
                <a:cs typeface="Times New Roman" pitchFamily="18" charset="0"/>
              </a:rPr>
              <a:t>是第 </a:t>
            </a:r>
            <a:r>
              <a:rPr lang="en-US" altLang="zh-CN" sz="1400" i="1" dirty="0">
                <a:latin typeface="Times New Roman" pitchFamily="18" charset="0"/>
                <a:cs typeface="Times New Roman" pitchFamily="18" charset="0"/>
              </a:rPr>
              <a:t>i </a:t>
            </a:r>
            <a:r>
              <a:rPr lang="zh-CN" altLang="en-US" sz="1400" dirty="0">
                <a:latin typeface="Times New Roman" pitchFamily="18" charset="0"/>
                <a:cs typeface="Times New Roman" pitchFamily="18" charset="0"/>
              </a:rPr>
              <a:t>层的最大结点数，</a:t>
            </a:r>
            <a:r>
              <a:rPr lang="en-US" altLang="zh-CN" sz="1400" dirty="0">
                <a:latin typeface="Times New Roman" pitchFamily="18" charset="0"/>
                <a:cs typeface="Times New Roman" pitchFamily="18" charset="0"/>
              </a:rPr>
              <a:t>(</a:t>
            </a:r>
            <a:r>
              <a:rPr lang="en-US" altLang="zh-CN" sz="1400" i="1" dirty="0">
                <a:latin typeface="Times New Roman" pitchFamily="18" charset="0"/>
                <a:cs typeface="Times New Roman" pitchFamily="18" charset="0"/>
              </a:rPr>
              <a:t>k-i</a:t>
            </a:r>
            <a:r>
              <a:rPr lang="en-US" altLang="zh-CN" sz="1400" dirty="0">
                <a:latin typeface="Times New Roman" pitchFamily="18" charset="0"/>
                <a:cs typeface="Times New Roman" pitchFamily="18" charset="0"/>
              </a:rPr>
              <a:t>-1)</a:t>
            </a:r>
            <a:r>
              <a:rPr lang="zh-CN" altLang="en-US" sz="1400" dirty="0">
                <a:latin typeface="Times New Roman" pitchFamily="18" charset="0"/>
                <a:cs typeface="Times New Roman" pitchFamily="18" charset="0"/>
              </a:rPr>
              <a:t>是第 </a:t>
            </a:r>
            <a:r>
              <a:rPr lang="en-US" altLang="zh-CN" sz="1400" i="1" dirty="0">
                <a:latin typeface="Times New Roman" pitchFamily="18" charset="0"/>
                <a:cs typeface="Times New Roman" pitchFamily="18" charset="0"/>
              </a:rPr>
              <a:t>i </a:t>
            </a:r>
            <a:r>
              <a:rPr lang="zh-CN" altLang="en-US" sz="1400" dirty="0">
                <a:latin typeface="Times New Roman" pitchFamily="18" charset="0"/>
                <a:cs typeface="Times New Roman" pitchFamily="18" charset="0"/>
              </a:rPr>
              <a:t>层结点能够移动的最大距离。</a:t>
            </a:r>
            <a:endParaRPr lang="en-US" altLang="zh-CN" sz="1400" dirty="0">
              <a:latin typeface="Times New Roman" pitchFamily="18" charset="0"/>
              <a:cs typeface="Times New Roman" pitchFamily="18" charset="0"/>
            </a:endParaRPr>
          </a:p>
          <a:p>
            <a:pPr>
              <a:lnSpc>
                <a:spcPct val="140000"/>
              </a:lnSpc>
              <a:defRPr/>
            </a:pPr>
            <a:endParaRPr lang="en-US" altLang="zh-CN" sz="1400" dirty="0">
              <a:latin typeface="Times New Roman" pitchFamily="18" charset="0"/>
              <a:cs typeface="Times New Roman" pitchFamily="18" charset="0"/>
            </a:endParaRPr>
          </a:p>
          <a:p>
            <a:pPr>
              <a:lnSpc>
                <a:spcPct val="140000"/>
              </a:lnSpc>
              <a:defRPr/>
            </a:pPr>
            <a:endParaRPr lang="en-US" altLang="zh-CN" sz="1400" dirty="0">
              <a:latin typeface="Times New Roman" pitchFamily="18" charset="0"/>
              <a:cs typeface="Times New Roman" pitchFamily="18" charset="0"/>
            </a:endParaRPr>
          </a:p>
          <a:p>
            <a:pPr>
              <a:lnSpc>
                <a:spcPct val="140000"/>
              </a:lnSpc>
              <a:spcBef>
                <a:spcPts val="1200"/>
              </a:spcBef>
              <a:defRPr/>
            </a:pPr>
            <a:r>
              <a:rPr lang="zh-CN" altLang="en-US" sz="1400" dirty="0">
                <a:latin typeface="Times New Roman" pitchFamily="18" charset="0"/>
                <a:cs typeface="Times New Roman" pitchFamily="18" charset="0"/>
              </a:rPr>
              <a:t>在第二个</a:t>
            </a:r>
            <a:r>
              <a:rPr lang="en-US" altLang="zh-CN" sz="1400" dirty="0">
                <a:latin typeface="Times New Roman" pitchFamily="18" charset="0"/>
                <a:cs typeface="Times New Roman" pitchFamily="18" charset="0"/>
              </a:rPr>
              <a:t>for</a:t>
            </a:r>
            <a:r>
              <a:rPr lang="zh-CN" altLang="en-US" sz="1400" dirty="0">
                <a:latin typeface="Times New Roman" pitchFamily="18" charset="0"/>
                <a:cs typeface="Times New Roman" pitchFamily="18" charset="0"/>
              </a:rPr>
              <a:t>循环中，调用了</a:t>
            </a:r>
            <a:r>
              <a:rPr lang="en-US" altLang="zh-CN" sz="1400" i="1" dirty="0">
                <a:latin typeface="Times New Roman" pitchFamily="18" charset="0"/>
                <a:cs typeface="Times New Roman" pitchFamily="18" charset="0"/>
              </a:rPr>
              <a:t>n</a:t>
            </a:r>
            <a:r>
              <a:rPr lang="en-US" altLang="zh-CN" sz="1400" dirty="0">
                <a:latin typeface="Times New Roman" pitchFamily="18" charset="0"/>
                <a:cs typeface="Times New Roman" pitchFamily="18" charset="0"/>
              </a:rPr>
              <a:t>-1</a:t>
            </a:r>
            <a:r>
              <a:rPr lang="zh-CN" altLang="en-US" sz="1400" dirty="0">
                <a:latin typeface="Times New Roman" pitchFamily="18" charset="0"/>
                <a:cs typeface="Times New Roman" pitchFamily="18" charset="0"/>
              </a:rPr>
              <a:t>次</a:t>
            </a:r>
            <a:r>
              <a:rPr lang="en-US" altLang="en-US" sz="1400" i="1" dirty="0" err="1">
                <a:latin typeface="Times New Roman" pitchFamily="18" charset="0"/>
                <a:cs typeface="Times New Roman" pitchFamily="18" charset="0"/>
              </a:rPr>
              <a:t>HeapAdjust</a:t>
            </a:r>
            <a:r>
              <a:rPr lang="en-US" altLang="zh-CN" sz="1400" i="1"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算法，该循环的计算时间为</a:t>
            </a:r>
            <a:r>
              <a:rPr lang="en-US" altLang="zh-CN" sz="1400" i="1" dirty="0">
                <a:latin typeface="Times New Roman" pitchFamily="18" charset="0"/>
                <a:cs typeface="Times New Roman" pitchFamily="18" charset="0"/>
              </a:rPr>
              <a:t>O</a:t>
            </a:r>
            <a:r>
              <a:rPr lang="en-US" altLang="zh-CN" sz="1400" dirty="0">
                <a:latin typeface="Times New Roman" pitchFamily="18" charset="0"/>
                <a:cs typeface="Times New Roman" pitchFamily="18" charset="0"/>
              </a:rPr>
              <a:t>(</a:t>
            </a:r>
            <a:r>
              <a:rPr lang="en-US" altLang="zh-CN" sz="1400" i="1" dirty="0">
                <a:latin typeface="Times New Roman" pitchFamily="18" charset="0"/>
                <a:cs typeface="Times New Roman" pitchFamily="18" charset="0"/>
              </a:rPr>
              <a:t>n</a:t>
            </a:r>
            <a:r>
              <a:rPr lang="en-US" altLang="zh-CN" sz="1400" dirty="0">
                <a:latin typeface="Times New Roman" pitchFamily="18" charset="0"/>
                <a:cs typeface="Times New Roman" pitchFamily="18" charset="0"/>
              </a:rPr>
              <a:t>log</a:t>
            </a:r>
            <a:r>
              <a:rPr lang="en-US" altLang="zh-CN" sz="1400" baseline="-25000" dirty="0">
                <a:latin typeface="Times New Roman" pitchFamily="18" charset="0"/>
                <a:cs typeface="Times New Roman" pitchFamily="18" charset="0"/>
              </a:rPr>
              <a:t>2</a:t>
            </a:r>
            <a:r>
              <a:rPr lang="en-US" altLang="zh-CN" sz="1400" i="1" dirty="0">
                <a:latin typeface="Times New Roman" pitchFamily="18" charset="0"/>
                <a:cs typeface="Times New Roman" pitchFamily="18" charset="0"/>
              </a:rPr>
              <a:t>n</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。因此，堆排序的时间复杂性为</a:t>
            </a:r>
            <a:r>
              <a:rPr lang="en-US" altLang="zh-CN" sz="1400" b="1" i="1" dirty="0">
                <a:solidFill>
                  <a:srgbClr val="FF0000"/>
                </a:solidFill>
                <a:latin typeface="Times New Roman" pitchFamily="18" charset="0"/>
                <a:cs typeface="Times New Roman" pitchFamily="18" charset="0"/>
              </a:rPr>
              <a:t>O</a:t>
            </a:r>
            <a:r>
              <a:rPr lang="en-US" altLang="zh-CN" sz="1400" b="1" dirty="0">
                <a:solidFill>
                  <a:srgbClr val="FF0000"/>
                </a:solidFill>
                <a:latin typeface="Times New Roman" pitchFamily="18" charset="0"/>
                <a:cs typeface="Times New Roman" pitchFamily="18" charset="0"/>
              </a:rPr>
              <a:t>(</a:t>
            </a:r>
            <a:r>
              <a:rPr lang="en-US" altLang="zh-CN" sz="1400" b="1" i="1" dirty="0">
                <a:solidFill>
                  <a:srgbClr val="FF0000"/>
                </a:solidFill>
                <a:latin typeface="Times New Roman" pitchFamily="18" charset="0"/>
                <a:cs typeface="Times New Roman" pitchFamily="18" charset="0"/>
              </a:rPr>
              <a:t>n</a:t>
            </a:r>
            <a:r>
              <a:rPr lang="en-US" altLang="zh-CN" sz="1400" b="1" dirty="0">
                <a:solidFill>
                  <a:srgbClr val="FF0000"/>
                </a:solidFill>
                <a:latin typeface="Times New Roman" pitchFamily="18" charset="0"/>
                <a:cs typeface="Times New Roman" pitchFamily="18" charset="0"/>
              </a:rPr>
              <a:t>log</a:t>
            </a:r>
            <a:r>
              <a:rPr lang="en-US" altLang="zh-CN" sz="1400" b="1" baseline="-25000" dirty="0">
                <a:solidFill>
                  <a:srgbClr val="FF0000"/>
                </a:solidFill>
                <a:latin typeface="Times New Roman" pitchFamily="18" charset="0"/>
                <a:cs typeface="Times New Roman" pitchFamily="18" charset="0"/>
              </a:rPr>
              <a:t>2</a:t>
            </a:r>
            <a:r>
              <a:rPr lang="en-US" altLang="zh-CN" sz="1400" b="1" i="1" dirty="0">
                <a:solidFill>
                  <a:srgbClr val="FF0000"/>
                </a:solidFill>
                <a:latin typeface="Times New Roman" pitchFamily="18" charset="0"/>
                <a:cs typeface="Times New Roman" pitchFamily="18" charset="0"/>
              </a:rPr>
              <a:t>n</a:t>
            </a:r>
            <a:r>
              <a:rPr lang="en-US" altLang="zh-CN" sz="1400" b="1" dirty="0">
                <a:solidFill>
                  <a:srgbClr val="FF0000"/>
                </a:solidFill>
                <a:latin typeface="Times New Roman" pitchFamily="18" charset="0"/>
                <a:cs typeface="Times New Roman" pitchFamily="18" charset="0"/>
              </a:rPr>
              <a:t>)</a:t>
            </a:r>
            <a:r>
              <a:rPr lang="zh-CN" altLang="en-US" sz="1400" dirty="0">
                <a:latin typeface="Times New Roman" pitchFamily="18" charset="0"/>
                <a:cs typeface="Times New Roman" pitchFamily="18" charset="0"/>
              </a:rPr>
              <a:t>。</a:t>
            </a:r>
          </a:p>
          <a:p>
            <a:pPr>
              <a:lnSpc>
                <a:spcPct val="140000"/>
              </a:lnSpc>
              <a:spcBef>
                <a:spcPts val="1200"/>
              </a:spcBef>
              <a:defRPr/>
            </a:pPr>
            <a:r>
              <a:rPr lang="zh-CN" altLang="en-US" sz="1400" dirty="0">
                <a:latin typeface="Times New Roman" pitchFamily="18" charset="0"/>
                <a:cs typeface="Times New Roman" pitchFamily="18" charset="0"/>
              </a:rPr>
              <a:t>该算法的附加存储主要是在第二个</a:t>
            </a:r>
            <a:r>
              <a:rPr lang="en-US" altLang="zh-CN" sz="1400" dirty="0">
                <a:latin typeface="Times New Roman" pitchFamily="18" charset="0"/>
                <a:cs typeface="Times New Roman" pitchFamily="18" charset="0"/>
              </a:rPr>
              <a:t>for</a:t>
            </a:r>
            <a:r>
              <a:rPr lang="zh-CN" altLang="en-US" sz="1400" dirty="0">
                <a:latin typeface="Times New Roman" pitchFamily="18" charset="0"/>
                <a:cs typeface="Times New Roman" pitchFamily="18" charset="0"/>
              </a:rPr>
              <a:t>循环中用来执行对象交换时所用的一个临时对象。因此，该算法的空间复杂性为</a:t>
            </a:r>
            <a:r>
              <a:rPr lang="en-US" altLang="zh-CN" sz="1400" b="1" i="1" dirty="0">
                <a:solidFill>
                  <a:srgbClr val="FF0000"/>
                </a:solidFill>
                <a:latin typeface="Times New Roman" pitchFamily="18" charset="0"/>
                <a:cs typeface="Times New Roman" pitchFamily="18" charset="0"/>
              </a:rPr>
              <a:t>O</a:t>
            </a:r>
            <a:r>
              <a:rPr lang="en-US" altLang="zh-CN" sz="1400" b="1" dirty="0">
                <a:solidFill>
                  <a:srgbClr val="FF0000"/>
                </a:solidFill>
                <a:latin typeface="Times New Roman" pitchFamily="18" charset="0"/>
                <a:cs typeface="Times New Roman" pitchFamily="18" charset="0"/>
              </a:rPr>
              <a:t>(1)</a:t>
            </a:r>
            <a:r>
              <a:rPr lang="zh-CN" altLang="en-US" sz="1400" dirty="0">
                <a:latin typeface="Times New Roman" pitchFamily="18" charset="0"/>
                <a:cs typeface="Times New Roman" pitchFamily="18" charset="0"/>
              </a:rPr>
              <a:t>。</a:t>
            </a:r>
          </a:p>
          <a:p>
            <a:pPr>
              <a:lnSpc>
                <a:spcPct val="140000"/>
              </a:lnSpc>
              <a:spcBef>
                <a:spcPts val="1200"/>
              </a:spcBef>
              <a:defRPr/>
            </a:pPr>
            <a:r>
              <a:rPr lang="zh-CN" altLang="en-US" sz="1400" b="1" dirty="0">
                <a:solidFill>
                  <a:srgbClr val="FF0000"/>
                </a:solidFill>
                <a:latin typeface="Times New Roman" pitchFamily="18" charset="0"/>
                <a:cs typeface="Times New Roman" pitchFamily="18" charset="0"/>
              </a:rPr>
              <a:t>堆排序是一个不稳定的排序方法</a:t>
            </a:r>
            <a:r>
              <a:rPr lang="zh-CN" altLang="en-US" sz="1400" dirty="0">
                <a:solidFill>
                  <a:srgbClr val="FF0000"/>
                </a:solidFill>
                <a:latin typeface="Times New Roman" pitchFamily="18" charset="0"/>
                <a:cs typeface="Times New Roman" pitchFamily="18" charset="0"/>
              </a:rPr>
              <a:t>。</a:t>
            </a:r>
            <a:endParaRPr lang="zh-CN" altLang="en-US" sz="1400"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6" name="对象 5"/>
          <p:cNvGraphicFramePr>
            <a:graphicFrameLocks noChangeAspect="1"/>
          </p:cNvGraphicFramePr>
          <p:nvPr/>
        </p:nvGraphicFramePr>
        <p:xfrm>
          <a:off x="3875207" y="2182678"/>
          <a:ext cx="1393586" cy="606038"/>
        </p:xfrm>
        <a:graphic>
          <a:graphicData uri="http://schemas.openxmlformats.org/presentationml/2006/ole">
            <mc:AlternateContent xmlns:mc="http://schemas.openxmlformats.org/markup-compatibility/2006">
              <mc:Choice xmlns:v="urn:schemas-microsoft-com:vml" Requires="v">
                <p:oleObj name="公式" r:id="rId2" imgW="1028254" imgH="431613" progId="Equation.3">
                  <p:embed/>
                </p:oleObj>
              </mc:Choice>
              <mc:Fallback>
                <p:oleObj name="公式" r:id="rId2" imgW="1028254" imgH="431613" progId="Equation.3">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207" y="2182678"/>
                        <a:ext cx="1393586" cy="606038"/>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nvGraphicFramePr>
        <p:xfrm>
          <a:off x="2025650" y="3443288"/>
          <a:ext cx="5092700" cy="590550"/>
        </p:xfrm>
        <a:graphic>
          <a:graphicData uri="http://schemas.openxmlformats.org/presentationml/2006/ole">
            <mc:AlternateContent xmlns:mc="http://schemas.openxmlformats.org/markup-compatibility/2006">
              <mc:Choice xmlns:v="urn:schemas-microsoft-com:vml" Requires="v">
                <p:oleObj name="Equation" r:id="rId4" imgW="3720960" imgH="444240" progId="Equation.DSMT4">
                  <p:embed/>
                </p:oleObj>
              </mc:Choice>
              <mc:Fallback>
                <p:oleObj name="Equation" r:id="rId4" imgW="3720960" imgH="444240" progId="Equation.DSMT4">
                  <p:embed/>
                  <p:pic>
                    <p:nvPicPr>
                      <p:cNvPr id="7" name="对象 6"/>
                      <p:cNvPicPr>
                        <a:picLocks noChangeAspect="1" noChangeArrowheads="1"/>
                      </p:cNvPicPr>
                      <p:nvPr/>
                    </p:nvPicPr>
                    <p:blipFill>
                      <a:blip r:embed="rId5"/>
                      <a:srcRect/>
                      <a:stretch>
                        <a:fillRect/>
                      </a:stretch>
                    </p:blipFill>
                    <p:spPr bwMode="auto">
                      <a:xfrm>
                        <a:off x="2025650" y="3443288"/>
                        <a:ext cx="5092700" cy="5905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83869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dirty="0">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b="1" dirty="0">
                <a:solidFill>
                  <a:srgbClr val="FF0000"/>
                </a:solidFill>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dirty="0">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79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4157662" y="3106472"/>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359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 </a:t>
            </a:r>
            <a:r>
              <a:rPr lang="en-US" altLang="zh-CN" dirty="0"/>
              <a:t>(Insertion Sort)</a:t>
            </a:r>
            <a:endParaRPr lang="zh-CN" altLang="en-US" dirty="0"/>
          </a:p>
        </p:txBody>
      </p:sp>
      <p:sp>
        <p:nvSpPr>
          <p:cNvPr id="3" name="内容占位符 2"/>
          <p:cNvSpPr>
            <a:spLocks noGrp="1"/>
          </p:cNvSpPr>
          <p:nvPr>
            <p:ph idx="1"/>
          </p:nvPr>
        </p:nvSpPr>
        <p:spPr/>
        <p:txBody>
          <a:bodyPr/>
          <a:lstStyle/>
          <a:p>
            <a:pPr>
              <a:lnSpc>
                <a:spcPct val="150000"/>
              </a:lnSpc>
              <a:spcBef>
                <a:spcPts val="600"/>
              </a:spcBef>
            </a:pPr>
            <a:r>
              <a:rPr lang="zh-CN" altLang="en-US" sz="2000" dirty="0">
                <a:latin typeface="微软雅黑" panose="020B0503020204020204" pitchFamily="34" charset="-122"/>
              </a:rPr>
              <a:t>插入排序的基本方法是：每步将一个待排序的对象，按其关键字大小，插入到前面已经排好序的一组对象的适当位置上，直到对象全部插入为止。</a:t>
            </a:r>
            <a:endParaRPr lang="en-US" altLang="zh-CN" sz="2000" dirty="0">
              <a:latin typeface="微软雅黑" panose="020B0503020204020204" pitchFamily="34" charset="-122"/>
            </a:endParaRPr>
          </a:p>
          <a:p>
            <a:pPr>
              <a:lnSpc>
                <a:spcPct val="150000"/>
              </a:lnSpc>
              <a:spcBef>
                <a:spcPts val="600"/>
              </a:spcBef>
            </a:pPr>
            <a:endParaRPr lang="en-US" altLang="zh-CN" sz="2000" dirty="0">
              <a:latin typeface="微软雅黑" panose="020B0503020204020204" pitchFamily="34" charset="-122"/>
            </a:endParaRPr>
          </a:p>
          <a:p>
            <a:pPr>
              <a:lnSpc>
                <a:spcPct val="150000"/>
              </a:lnSpc>
              <a:spcBef>
                <a:spcPts val="600"/>
              </a:spcBef>
            </a:pPr>
            <a:r>
              <a:rPr lang="zh-CN" altLang="en-US" sz="2000" dirty="0">
                <a:latin typeface="微软雅黑" panose="020B0503020204020204" pitchFamily="34" charset="-122"/>
              </a:rPr>
              <a:t>基本思想</a:t>
            </a:r>
            <a:endParaRPr lang="en-US" altLang="zh-CN" sz="2000" dirty="0">
              <a:latin typeface="微软雅黑" panose="020B0503020204020204" pitchFamily="34" charset="-122"/>
            </a:endParaRPr>
          </a:p>
          <a:p>
            <a:pPr>
              <a:lnSpc>
                <a:spcPct val="150000"/>
              </a:lnSpc>
              <a:spcBef>
                <a:spcPts val="600"/>
              </a:spcBef>
            </a:pPr>
            <a:r>
              <a:rPr lang="zh-CN" altLang="en-US" sz="2000" dirty="0">
                <a:latin typeface="微软雅黑" panose="020B0503020204020204" pitchFamily="34" charset="-122"/>
                <a:cs typeface="Times New Roman" pitchFamily="18" charset="0"/>
              </a:rPr>
              <a:t>当插入第</a:t>
            </a:r>
            <a:r>
              <a:rPr lang="en-US" altLang="zh-CN" sz="2000" i="1" dirty="0" err="1">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 (</a:t>
            </a:r>
            <a:r>
              <a:rPr lang="en-US" altLang="zh-CN" sz="2000" i="1" dirty="0" err="1">
                <a:latin typeface="微软雅黑" panose="020B0503020204020204" pitchFamily="34" charset="-122"/>
                <a:cs typeface="Times New Roman" pitchFamily="18" charset="0"/>
              </a:rPr>
              <a:t>i</a:t>
            </a:r>
            <a:r>
              <a:rPr lang="en-US" altLang="zh-CN" sz="2000" i="1" dirty="0">
                <a:latin typeface="微软雅黑" panose="020B0503020204020204" pitchFamily="34" charset="-122"/>
                <a:cs typeface="Times New Roman" pitchFamily="18" charset="0"/>
              </a:rPr>
              <a:t> </a:t>
            </a:r>
            <a:r>
              <a:rPr lang="en-US" altLang="zh-CN" sz="2000" dirty="0">
                <a:latin typeface="微软雅黑" panose="020B0503020204020204" pitchFamily="34" charset="-122"/>
                <a:cs typeface="Times New Roman" pitchFamily="18" charset="0"/>
                <a:sym typeface="Symbol" pitchFamily="18" charset="2"/>
              </a:rPr>
              <a:t></a:t>
            </a:r>
            <a:r>
              <a:rPr lang="en-US" altLang="zh-CN" sz="2000" dirty="0">
                <a:latin typeface="微软雅黑" panose="020B0503020204020204" pitchFamily="34" charset="-122"/>
                <a:cs typeface="Times New Roman" pitchFamily="18" charset="0"/>
              </a:rPr>
              <a:t> 1) </a:t>
            </a:r>
            <a:r>
              <a:rPr lang="zh-CN" altLang="en-US" sz="2000" dirty="0">
                <a:latin typeface="微软雅黑" panose="020B0503020204020204" pitchFamily="34" charset="-122"/>
                <a:cs typeface="Times New Roman" pitchFamily="18" charset="0"/>
              </a:rPr>
              <a:t>个对象时，前面的</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[0], </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[1], …, </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a:t>
            </a:r>
            <a:r>
              <a:rPr lang="en-US" altLang="zh-CN" sz="2000" i="1" dirty="0">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-1]</a:t>
            </a:r>
            <a:r>
              <a:rPr lang="zh-CN" altLang="en-US" sz="2000" dirty="0">
                <a:latin typeface="微软雅黑" panose="020B0503020204020204" pitchFamily="34" charset="-122"/>
                <a:cs typeface="Times New Roman" pitchFamily="18" charset="0"/>
              </a:rPr>
              <a:t>已经排好序。这时，用</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a:t>
            </a:r>
            <a:r>
              <a:rPr lang="en-US" altLang="zh-CN" sz="2000" i="1" dirty="0" err="1">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a:t>
            </a:r>
            <a:r>
              <a:rPr lang="zh-CN" altLang="en-US" sz="2000" dirty="0">
                <a:latin typeface="微软雅黑" panose="020B0503020204020204" pitchFamily="34" charset="-122"/>
                <a:cs typeface="Times New Roman" pitchFamily="18" charset="0"/>
              </a:rPr>
              <a:t>的关键字与</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a:t>
            </a:r>
            <a:r>
              <a:rPr lang="en-US" altLang="zh-CN" sz="2000" i="1" dirty="0">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-1], </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a:t>
            </a:r>
            <a:r>
              <a:rPr lang="en-US" altLang="zh-CN" sz="2000" i="1" dirty="0">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-2], …</a:t>
            </a:r>
            <a:r>
              <a:rPr lang="zh-CN" altLang="en-US" sz="2000" dirty="0">
                <a:latin typeface="微软雅黑" panose="020B0503020204020204" pitchFamily="34" charset="-122"/>
                <a:cs typeface="Times New Roman" pitchFamily="18" charset="0"/>
              </a:rPr>
              <a:t>的关键字顺序进行比较，找到插入位置即将</a:t>
            </a:r>
            <a:r>
              <a:rPr lang="en-US" altLang="zh-CN" sz="2000" i="1" dirty="0">
                <a:latin typeface="微软雅黑" panose="020B0503020204020204" pitchFamily="34" charset="-122"/>
                <a:cs typeface="Times New Roman" pitchFamily="18" charset="0"/>
              </a:rPr>
              <a:t>v</a:t>
            </a:r>
            <a:r>
              <a:rPr lang="en-US" altLang="zh-CN" sz="2000" dirty="0">
                <a:latin typeface="微软雅黑" panose="020B0503020204020204" pitchFamily="34" charset="-122"/>
                <a:cs typeface="Times New Roman" pitchFamily="18" charset="0"/>
              </a:rPr>
              <a:t>[</a:t>
            </a:r>
            <a:r>
              <a:rPr lang="en-US" altLang="zh-CN" sz="2000" i="1" dirty="0" err="1">
                <a:latin typeface="微软雅黑" panose="020B0503020204020204" pitchFamily="34" charset="-122"/>
                <a:cs typeface="Times New Roman" pitchFamily="18" charset="0"/>
              </a:rPr>
              <a:t>i</a:t>
            </a:r>
            <a:r>
              <a:rPr lang="en-US" altLang="zh-CN" sz="2000" dirty="0">
                <a:latin typeface="微软雅黑" panose="020B0503020204020204" pitchFamily="34" charset="-122"/>
                <a:cs typeface="Times New Roman" pitchFamily="18" charset="0"/>
              </a:rPr>
              <a:t>]</a:t>
            </a:r>
            <a:r>
              <a:rPr lang="zh-CN" altLang="en-US" sz="2000" dirty="0">
                <a:latin typeface="微软雅黑" panose="020B0503020204020204" pitchFamily="34" charset="-122"/>
                <a:cs typeface="Times New Roman" pitchFamily="18" charset="0"/>
              </a:rPr>
              <a:t>插入，原来位置上之后的所有对象依次向后顺移。</a:t>
            </a:r>
          </a:p>
          <a:p>
            <a:pPr>
              <a:lnSpc>
                <a:spcPct val="150000"/>
              </a:lnSpc>
              <a:spcBef>
                <a:spcPts val="1200"/>
              </a:spcBef>
            </a:pP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802424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200"/>
              </a:spcBef>
              <a:defRPr/>
            </a:pPr>
            <a:r>
              <a:rPr lang="zh-CN" altLang="en-US" sz="2000" dirty="0">
                <a:latin typeface="Times New Roman" pitchFamily="18" charset="0"/>
                <a:cs typeface="Times New Roman" pitchFamily="18" charset="0"/>
              </a:rPr>
              <a:t>归并，是将两个或两个以上的有序表合并成一个新的有序表。</a:t>
            </a:r>
          </a:p>
          <a:p>
            <a:pPr>
              <a:lnSpc>
                <a:spcPct val="150000"/>
              </a:lnSpc>
              <a:spcBef>
                <a:spcPts val="1200"/>
              </a:spcBef>
              <a:defRPr/>
            </a:pPr>
            <a:r>
              <a:rPr lang="zh-CN" altLang="en-US" sz="2000" dirty="0">
                <a:latin typeface="Times New Roman" pitchFamily="18" charset="0"/>
                <a:cs typeface="Times New Roman" pitchFamily="18" charset="0"/>
              </a:rPr>
              <a:t>对象序列 </a:t>
            </a:r>
            <a:r>
              <a:rPr lang="en-US" altLang="zh-CN" sz="2000" i="1" dirty="0" err="1">
                <a:latin typeface="Times New Roman" pitchFamily="18" charset="0"/>
                <a:cs typeface="Times New Roman" pitchFamily="18" charset="0"/>
              </a:rPr>
              <a:t>initList</a:t>
            </a:r>
            <a:r>
              <a:rPr lang="en-US" altLang="zh-CN" sz="2000" i="1"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中有两个有序表</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l</a:t>
            </a:r>
            <a:r>
              <a:rPr lang="en-US" altLang="zh-CN" sz="2000" dirty="0">
                <a:latin typeface="Times New Roman" pitchFamily="18" charset="0"/>
                <a:cs typeface="Times New Roman" pitchFamily="18" charset="0"/>
              </a:rPr>
              <a:t>] …</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m</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和</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m</a:t>
            </a:r>
            <a:r>
              <a:rPr lang="en-US" altLang="zh-CN" sz="2000" dirty="0">
                <a:latin typeface="Times New Roman" pitchFamily="18" charset="0"/>
                <a:cs typeface="Times New Roman" pitchFamily="18" charset="0"/>
              </a:rPr>
              <a:t>+1] …</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。它们可归并成一个有序表，存于另一对象序列 </a:t>
            </a:r>
            <a:r>
              <a:rPr lang="en-US" altLang="zh-CN" sz="2000" i="1" dirty="0" err="1">
                <a:latin typeface="Times New Roman" pitchFamily="18" charset="0"/>
                <a:cs typeface="Times New Roman" pitchFamily="18" charset="0"/>
              </a:rPr>
              <a:t>mergedList</a:t>
            </a:r>
            <a:r>
              <a:rPr lang="en-US" altLang="zh-CN" sz="2000" i="1"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的</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l</a:t>
            </a:r>
            <a:r>
              <a:rPr lang="en-US" altLang="zh-CN" sz="2000" dirty="0">
                <a:latin typeface="Times New Roman" pitchFamily="18" charset="0"/>
                <a:cs typeface="Times New Roman" pitchFamily="18" charset="0"/>
              </a:rPr>
              <a:t>] …</a:t>
            </a:r>
            <a:r>
              <a:rPr lang="en-US" altLang="zh-CN" sz="2000" i="1" dirty="0">
                <a:latin typeface="Times New Roman" pitchFamily="18" charset="0"/>
                <a:cs typeface="Times New Roman" pitchFamily="18" charset="0"/>
              </a:rPr>
              <a:t>V</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中。</a:t>
            </a:r>
          </a:p>
          <a:p>
            <a:pPr>
              <a:lnSpc>
                <a:spcPct val="150000"/>
              </a:lnSpc>
              <a:spcBef>
                <a:spcPts val="1200"/>
              </a:spcBef>
              <a:defRPr/>
            </a:pPr>
            <a:r>
              <a:rPr lang="zh-CN" altLang="en-US" sz="2000" dirty="0">
                <a:latin typeface="Times New Roman" pitchFamily="18" charset="0"/>
                <a:cs typeface="Times New Roman" pitchFamily="18" charset="0"/>
              </a:rPr>
              <a:t>这种归并方法称为 </a:t>
            </a:r>
            <a:r>
              <a:rPr lang="en-US" altLang="zh-CN" sz="2000" b="1" u="sng" dirty="0">
                <a:latin typeface="Times New Roman" pitchFamily="18" charset="0"/>
                <a:cs typeface="Times New Roman" pitchFamily="18" charset="0"/>
              </a:rPr>
              <a:t>2-</a:t>
            </a:r>
            <a:r>
              <a:rPr lang="zh-CN" altLang="en-US" sz="2000" b="1" u="sng" dirty="0">
                <a:latin typeface="Times New Roman" pitchFamily="18" charset="0"/>
                <a:cs typeface="Times New Roman" pitchFamily="18" charset="0"/>
              </a:rPr>
              <a:t>路归并 </a:t>
            </a:r>
            <a:r>
              <a:rPr lang="en-US" altLang="zh-CN" sz="2000" b="1" dirty="0">
                <a:latin typeface="Times New Roman" pitchFamily="18" charset="0"/>
                <a:cs typeface="Times New Roman" pitchFamily="18" charset="0"/>
              </a:rPr>
              <a:t>(2-way merging)</a:t>
            </a:r>
            <a:r>
              <a:rPr lang="zh-CN" altLang="en-US" sz="2000" dirty="0">
                <a:latin typeface="Times New Roman" pitchFamily="18" charset="0"/>
                <a:cs typeface="Times New Roman" pitchFamily="18" charset="0"/>
              </a:rPr>
              <a:t>。</a:t>
            </a:r>
          </a:p>
          <a:p>
            <a:pPr>
              <a:lnSpc>
                <a:spcPct val="150000"/>
              </a:lnSpc>
              <a:spcBef>
                <a:spcPts val="1200"/>
              </a:spcBef>
              <a:defRPr/>
            </a:pPr>
            <a:r>
              <a:rPr lang="zh-CN" altLang="en-US" sz="2000" dirty="0">
                <a:latin typeface="Times New Roman" pitchFamily="18" charset="0"/>
                <a:cs typeface="Times New Roman" pitchFamily="18" charset="0"/>
              </a:rPr>
              <a:t>其基本思想是：设两个有序表</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B</a:t>
            </a:r>
            <a:r>
              <a:rPr lang="zh-CN" altLang="en-US" sz="2000" dirty="0">
                <a:latin typeface="Times New Roman" pitchFamily="18" charset="0"/>
                <a:cs typeface="Times New Roman" pitchFamily="18" charset="0"/>
              </a:rPr>
              <a:t>的对象个数</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表长</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分别为 </a:t>
            </a:r>
            <a:r>
              <a:rPr lang="en-US" altLang="zh-CN" sz="2000" i="1" dirty="0">
                <a:latin typeface="Times New Roman" pitchFamily="18" charset="0"/>
                <a:cs typeface="Times New Roman" pitchFamily="18" charset="0"/>
              </a:rPr>
              <a:t>al</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和 </a:t>
            </a:r>
            <a:r>
              <a:rPr lang="en-US" altLang="zh-CN" sz="2000" i="1" dirty="0" err="1">
                <a:latin typeface="Times New Roman" pitchFamily="18" charset="0"/>
                <a:cs typeface="Times New Roman" pitchFamily="18" charset="0"/>
              </a:rPr>
              <a:t>bl</a:t>
            </a:r>
            <a:r>
              <a:rPr lang="zh-CN" altLang="en-US" sz="2000" dirty="0">
                <a:latin typeface="Times New Roman" pitchFamily="18" charset="0"/>
                <a:cs typeface="Times New Roman" pitchFamily="18" charset="0"/>
              </a:rPr>
              <a:t>，变量 </a:t>
            </a:r>
            <a:r>
              <a:rPr lang="en-US" altLang="zh-CN" sz="2000" i="1" dirty="0">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和 </a:t>
            </a:r>
            <a:r>
              <a:rPr lang="en-US" altLang="zh-CN" sz="2000" i="1" dirty="0">
                <a:latin typeface="Times New Roman" pitchFamily="18" charset="0"/>
                <a:cs typeface="Times New Roman" pitchFamily="18" charset="0"/>
              </a:rPr>
              <a:t>j</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分别是表</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和表</a:t>
            </a:r>
            <a:r>
              <a:rPr lang="en-US" altLang="zh-CN" sz="2000" dirty="0">
                <a:latin typeface="Times New Roman" pitchFamily="18" charset="0"/>
                <a:cs typeface="Times New Roman" pitchFamily="18" charset="0"/>
              </a:rPr>
              <a:t>B</a:t>
            </a:r>
            <a:r>
              <a:rPr lang="zh-CN" altLang="en-US" sz="2000" dirty="0">
                <a:latin typeface="Times New Roman" pitchFamily="18" charset="0"/>
                <a:cs typeface="Times New Roman" pitchFamily="18" charset="0"/>
              </a:rPr>
              <a:t>的当前检测指针。设表</a:t>
            </a:r>
            <a:r>
              <a:rPr lang="en-US" altLang="zh-CN" sz="2000" dirty="0">
                <a:latin typeface="Times New Roman" pitchFamily="18" charset="0"/>
                <a:cs typeface="Times New Roman" pitchFamily="18" charset="0"/>
              </a:rPr>
              <a:t>C</a:t>
            </a:r>
            <a:r>
              <a:rPr lang="zh-CN" altLang="en-US" sz="2000" dirty="0">
                <a:latin typeface="Times New Roman" pitchFamily="18" charset="0"/>
                <a:cs typeface="Times New Roman" pitchFamily="18" charset="0"/>
              </a:rPr>
              <a:t>是归并后的新有序表，变量 </a:t>
            </a:r>
            <a:r>
              <a:rPr lang="en-US" altLang="zh-CN" sz="2000" i="1" dirty="0">
                <a:latin typeface="Times New Roman" pitchFamily="18" charset="0"/>
                <a:cs typeface="Times New Roman" pitchFamily="18" charset="0"/>
              </a:rPr>
              <a:t>k</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是它的当前存放指针。</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305734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3" name="内容占位符 2"/>
          <p:cNvSpPr>
            <a:spLocks noGrp="1"/>
          </p:cNvSpPr>
          <p:nvPr>
            <p:ph idx="1"/>
          </p:nvPr>
        </p:nvSpPr>
        <p:spPr>
          <a:xfrm>
            <a:off x="432000" y="3810000"/>
            <a:ext cx="8280000" cy="2230439"/>
          </a:xfrm>
        </p:spPr>
        <p:txBody>
          <a:bodyPr/>
          <a:lstStyle/>
          <a:p>
            <a:pPr marL="355600" lvl="1" indent="-355600" fontAlgn="base">
              <a:lnSpc>
                <a:spcPct val="150000"/>
              </a:lnSpc>
              <a:spcBef>
                <a:spcPct val="20000"/>
              </a:spcBef>
              <a:spcAft>
                <a:spcPct val="0"/>
              </a:spcAft>
              <a:buClr>
                <a:srgbClr val="CC3300"/>
              </a:buClr>
              <a:buSzPct val="75000"/>
              <a:buFont typeface="Wingdings" panose="05000000000000000000" pitchFamily="2" charset="2"/>
              <a:buChar char="l"/>
              <a:defRPr/>
            </a:pPr>
            <a:r>
              <a:rPr kumimoji="1" lang="zh-CN" altLang="en-US" kern="0" dirty="0">
                <a:latin typeface="Times New Roman" pitchFamily="18" charset="0"/>
                <a:cs typeface="Times New Roman" pitchFamily="18" charset="0"/>
              </a:rPr>
              <a:t>当 </a:t>
            </a:r>
            <a:r>
              <a:rPr kumimoji="1" lang="en-US" altLang="zh-CN" i="1" kern="0" dirty="0">
                <a:latin typeface="Times New Roman" pitchFamily="18" charset="0"/>
                <a:cs typeface="Times New Roman" pitchFamily="18" charset="0"/>
              </a:rPr>
              <a:t>i</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和 </a:t>
            </a:r>
            <a:r>
              <a:rPr kumimoji="1" lang="en-US" altLang="zh-CN" i="1" kern="0" dirty="0">
                <a:latin typeface="Times New Roman" pitchFamily="18" charset="0"/>
                <a:cs typeface="Times New Roman" pitchFamily="18" charset="0"/>
              </a:rPr>
              <a:t>j</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都在两个表的表长内变化时，根据</a:t>
            </a:r>
            <a:r>
              <a:rPr kumimoji="1" lang="en-US" altLang="zh-CN" kern="0" dirty="0">
                <a:latin typeface="Times New Roman" pitchFamily="18" charset="0"/>
                <a:cs typeface="Times New Roman" pitchFamily="18" charset="0"/>
              </a:rPr>
              <a:t>A[</a:t>
            </a:r>
            <a:r>
              <a:rPr kumimoji="1" lang="en-US" altLang="zh-CN" i="1" kern="0" dirty="0">
                <a:latin typeface="Times New Roman" pitchFamily="18" charset="0"/>
                <a:cs typeface="Times New Roman" pitchFamily="18" charset="0"/>
              </a:rPr>
              <a:t>i</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与</a:t>
            </a:r>
            <a:r>
              <a:rPr kumimoji="1" lang="en-US" altLang="zh-CN" kern="0" dirty="0">
                <a:latin typeface="Times New Roman" pitchFamily="18" charset="0"/>
                <a:cs typeface="Times New Roman" pitchFamily="18" charset="0"/>
              </a:rPr>
              <a:t>B[</a:t>
            </a:r>
            <a:r>
              <a:rPr kumimoji="1" lang="en-US" altLang="zh-CN" i="1" kern="0" dirty="0">
                <a:latin typeface="Times New Roman" pitchFamily="18" charset="0"/>
                <a:cs typeface="Times New Roman" pitchFamily="18" charset="0"/>
              </a:rPr>
              <a:t>j</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的关键字的大小，依次把关键字小的对象排放到新表</a:t>
            </a:r>
            <a:r>
              <a:rPr kumimoji="1" lang="en-US" altLang="zh-CN" kern="0" dirty="0">
                <a:latin typeface="Times New Roman" pitchFamily="18" charset="0"/>
                <a:cs typeface="Times New Roman" pitchFamily="18" charset="0"/>
              </a:rPr>
              <a:t>C[</a:t>
            </a:r>
            <a:r>
              <a:rPr kumimoji="1" lang="en-US" altLang="zh-CN" i="1" kern="0" dirty="0">
                <a:latin typeface="Times New Roman" pitchFamily="18" charset="0"/>
                <a:cs typeface="Times New Roman" pitchFamily="18" charset="0"/>
              </a:rPr>
              <a:t>k</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中；</a:t>
            </a:r>
          </a:p>
          <a:p>
            <a:pPr marL="355600" lvl="1" indent="-355600" fontAlgn="base">
              <a:lnSpc>
                <a:spcPct val="150000"/>
              </a:lnSpc>
              <a:spcBef>
                <a:spcPct val="20000"/>
              </a:spcBef>
              <a:spcAft>
                <a:spcPct val="0"/>
              </a:spcAft>
              <a:buClr>
                <a:srgbClr val="CC3300"/>
              </a:buClr>
              <a:buSzPct val="75000"/>
              <a:buFont typeface="Wingdings" panose="05000000000000000000" pitchFamily="2" charset="2"/>
              <a:buChar char="l"/>
              <a:defRPr/>
            </a:pPr>
            <a:r>
              <a:rPr kumimoji="1" lang="zh-CN" altLang="en-US" kern="0" dirty="0">
                <a:latin typeface="Times New Roman" pitchFamily="18" charset="0"/>
                <a:cs typeface="Times New Roman" pitchFamily="18" charset="0"/>
              </a:rPr>
              <a:t>当 </a:t>
            </a:r>
            <a:r>
              <a:rPr kumimoji="1" lang="en-US" altLang="zh-CN" i="1" kern="0" dirty="0">
                <a:latin typeface="Times New Roman" pitchFamily="18" charset="0"/>
                <a:cs typeface="Times New Roman" pitchFamily="18" charset="0"/>
              </a:rPr>
              <a:t>i</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与 </a:t>
            </a:r>
            <a:r>
              <a:rPr kumimoji="1" lang="en-US" altLang="zh-CN" i="1" kern="0" dirty="0">
                <a:latin typeface="Times New Roman" pitchFamily="18" charset="0"/>
                <a:cs typeface="Times New Roman" pitchFamily="18" charset="0"/>
              </a:rPr>
              <a:t>j </a:t>
            </a:r>
            <a:r>
              <a:rPr kumimoji="1" lang="zh-CN" altLang="en-US" kern="0" dirty="0">
                <a:latin typeface="Times New Roman" pitchFamily="18" charset="0"/>
                <a:cs typeface="Times New Roman" pitchFamily="18" charset="0"/>
              </a:rPr>
              <a:t>中有一个已经超出表长时，将另一个表中的剩余部分照抄到新表</a:t>
            </a:r>
            <a:r>
              <a:rPr kumimoji="1" lang="en-US" altLang="zh-CN" kern="0" dirty="0">
                <a:latin typeface="Times New Roman" pitchFamily="18" charset="0"/>
                <a:cs typeface="Times New Roman" pitchFamily="18" charset="0"/>
              </a:rPr>
              <a:t>C[</a:t>
            </a:r>
            <a:r>
              <a:rPr kumimoji="1" lang="en-US" altLang="zh-CN" i="1" kern="0" dirty="0">
                <a:latin typeface="Times New Roman" pitchFamily="18" charset="0"/>
                <a:cs typeface="Times New Roman" pitchFamily="18" charset="0"/>
              </a:rPr>
              <a:t>k</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中。</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85311" y="909742"/>
            <a:ext cx="6465358" cy="296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303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3" name="内容占位符 2"/>
          <p:cNvSpPr>
            <a:spLocks noGrp="1"/>
          </p:cNvSpPr>
          <p:nvPr>
            <p:ph idx="1"/>
          </p:nvPr>
        </p:nvSpPr>
        <p:spPr>
          <a:xfrm>
            <a:off x="431999" y="976838"/>
            <a:ext cx="8364867" cy="5063602"/>
          </a:xfrm>
        </p:spPr>
        <p:txBody>
          <a:bodyPr>
            <a:normAutofit/>
          </a:bodyPr>
          <a:lstStyle/>
          <a:p>
            <a:pPr lvl="0" fontAlgn="base">
              <a:lnSpc>
                <a:spcPct val="150000"/>
              </a:lnSpc>
              <a:spcBef>
                <a:spcPts val="1200"/>
              </a:spcBef>
              <a:spcAft>
                <a:spcPct val="0"/>
              </a:spcAft>
              <a:buClr>
                <a:srgbClr val="CC3300"/>
              </a:buClr>
              <a:buSzPct val="50000"/>
              <a:buFont typeface="Wingdings" panose="05000000000000000000" pitchFamily="2" charset="2"/>
              <a:buChar char="l"/>
              <a:defRPr/>
            </a:pPr>
            <a:r>
              <a:rPr kumimoji="1" lang="zh-CN" altLang="en-US" kern="0" dirty="0">
                <a:latin typeface="Times New Roman" pitchFamily="18" charset="0"/>
                <a:cs typeface="Times New Roman" pitchFamily="18" charset="0"/>
              </a:rPr>
              <a:t>迭代的归并排序算法就是利用</a:t>
            </a:r>
            <a:r>
              <a:rPr kumimoji="1" lang="en-US" altLang="zh-CN" kern="0" dirty="0">
                <a:latin typeface="Times New Roman" pitchFamily="18" charset="0"/>
                <a:cs typeface="Times New Roman" pitchFamily="18" charset="0"/>
              </a:rPr>
              <a:t>2-</a:t>
            </a:r>
            <a:r>
              <a:rPr kumimoji="1" lang="zh-CN" altLang="en-US" kern="0" dirty="0">
                <a:latin typeface="Times New Roman" pitchFamily="18" charset="0"/>
                <a:cs typeface="Times New Roman" pitchFamily="18" charset="0"/>
              </a:rPr>
              <a:t>路归并过程进行排序的。其基本思想是：</a:t>
            </a:r>
          </a:p>
          <a:p>
            <a:pPr lvl="0" fontAlgn="base">
              <a:lnSpc>
                <a:spcPct val="150000"/>
              </a:lnSpc>
              <a:spcBef>
                <a:spcPts val="1200"/>
              </a:spcBef>
              <a:spcAft>
                <a:spcPct val="0"/>
              </a:spcAft>
              <a:buClr>
                <a:srgbClr val="CC3300"/>
              </a:buClr>
              <a:buSzPct val="50000"/>
              <a:buFont typeface="Wingdings" panose="05000000000000000000" pitchFamily="2" charset="2"/>
              <a:buChar char="l"/>
              <a:defRPr/>
            </a:pPr>
            <a:r>
              <a:rPr kumimoji="1" lang="zh-CN" altLang="en-US" kern="0" dirty="0">
                <a:latin typeface="Times New Roman" pitchFamily="18" charset="0"/>
                <a:cs typeface="Times New Roman" pitchFamily="18" charset="0"/>
              </a:rPr>
              <a:t>假设初始对象序列有 </a:t>
            </a:r>
            <a:r>
              <a:rPr kumimoji="1" lang="en-US" altLang="zh-CN" i="1" kern="0" dirty="0">
                <a:latin typeface="Times New Roman" pitchFamily="18" charset="0"/>
                <a:cs typeface="Times New Roman" pitchFamily="18" charset="0"/>
              </a:rPr>
              <a:t>n </a:t>
            </a:r>
            <a:r>
              <a:rPr kumimoji="1" lang="zh-CN" altLang="en-US" kern="0" dirty="0">
                <a:latin typeface="Times New Roman" pitchFamily="18" charset="0"/>
                <a:cs typeface="Times New Roman" pitchFamily="18" charset="0"/>
              </a:rPr>
              <a:t>个对象，首先把它看成是 </a:t>
            </a:r>
            <a:r>
              <a:rPr kumimoji="1" lang="en-US" altLang="zh-CN" i="1" kern="0" dirty="0">
                <a:latin typeface="Times New Roman" pitchFamily="18" charset="0"/>
                <a:cs typeface="Times New Roman" pitchFamily="18" charset="0"/>
              </a:rPr>
              <a:t>n </a:t>
            </a:r>
            <a:r>
              <a:rPr kumimoji="1" lang="zh-CN" altLang="en-US" kern="0" dirty="0">
                <a:latin typeface="Times New Roman" pitchFamily="18" charset="0"/>
                <a:cs typeface="Times New Roman" pitchFamily="18" charset="0"/>
              </a:rPr>
              <a:t>个长度为 </a:t>
            </a:r>
            <a:r>
              <a:rPr kumimoji="1" lang="en-US" altLang="zh-CN" kern="0" dirty="0">
                <a:latin typeface="Times New Roman" pitchFamily="18" charset="0"/>
                <a:cs typeface="Times New Roman" pitchFamily="18" charset="0"/>
              </a:rPr>
              <a:t>1 </a:t>
            </a:r>
            <a:r>
              <a:rPr kumimoji="1" lang="zh-CN" altLang="en-US" kern="0" dirty="0">
                <a:latin typeface="Times New Roman" pitchFamily="18" charset="0"/>
                <a:cs typeface="Times New Roman" pitchFamily="18" charset="0"/>
              </a:rPr>
              <a:t>的有序子序列 </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归并项</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，先做两两归并，得到 </a:t>
            </a:r>
            <a:r>
              <a:rPr kumimoji="1" lang="zh-CN" altLang="en-US" kern="0" dirty="0">
                <a:latin typeface="Times New Roman" pitchFamily="18" charset="0"/>
                <a:cs typeface="Times New Roman" pitchFamily="18" charset="0"/>
                <a:sym typeface="Symbol" pitchFamily="18" charset="2"/>
              </a:rPr>
              <a:t></a:t>
            </a:r>
            <a:r>
              <a:rPr kumimoji="1" lang="en-US" altLang="zh-CN" i="1" kern="0" dirty="0">
                <a:latin typeface="Times New Roman" pitchFamily="18" charset="0"/>
                <a:cs typeface="Times New Roman" pitchFamily="18" charset="0"/>
              </a:rPr>
              <a:t>n </a:t>
            </a:r>
            <a:r>
              <a:rPr kumimoji="1" lang="en-US" altLang="zh-CN" kern="0" dirty="0">
                <a:latin typeface="Times New Roman" pitchFamily="18" charset="0"/>
                <a:cs typeface="Times New Roman" pitchFamily="18" charset="0"/>
              </a:rPr>
              <a:t>/ 2</a:t>
            </a:r>
            <a:r>
              <a:rPr kumimoji="1" lang="en-US" altLang="zh-CN" kern="0" dirty="0">
                <a:latin typeface="Times New Roman" pitchFamily="18" charset="0"/>
                <a:cs typeface="Times New Roman" pitchFamily="18" charset="0"/>
                <a:sym typeface="Symbol" pitchFamily="18" charset="2"/>
              </a:rPr>
              <a:t> </a:t>
            </a:r>
            <a:r>
              <a:rPr kumimoji="1" lang="zh-CN" altLang="en-US" kern="0" dirty="0">
                <a:latin typeface="Times New Roman" pitchFamily="18" charset="0"/>
                <a:cs typeface="Times New Roman" pitchFamily="18" charset="0"/>
              </a:rPr>
              <a:t>个长度为 </a:t>
            </a:r>
            <a:r>
              <a:rPr kumimoji="1" lang="en-US" altLang="zh-CN" kern="0" dirty="0">
                <a:latin typeface="Times New Roman" pitchFamily="18" charset="0"/>
                <a:cs typeface="Times New Roman" pitchFamily="18" charset="0"/>
              </a:rPr>
              <a:t>2 </a:t>
            </a:r>
            <a:r>
              <a:rPr kumimoji="1" lang="zh-CN" altLang="en-US" kern="0" dirty="0">
                <a:latin typeface="Times New Roman" pitchFamily="18" charset="0"/>
                <a:cs typeface="Times New Roman" pitchFamily="18" charset="0"/>
              </a:rPr>
              <a:t>的归并项 </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如果 </a:t>
            </a:r>
            <a:r>
              <a:rPr kumimoji="1" lang="en-US" altLang="zh-CN" i="1" kern="0" dirty="0">
                <a:latin typeface="Times New Roman" pitchFamily="18" charset="0"/>
                <a:cs typeface="Times New Roman" pitchFamily="18" charset="0"/>
              </a:rPr>
              <a:t>n </a:t>
            </a:r>
            <a:r>
              <a:rPr kumimoji="1" lang="zh-CN" altLang="en-US" kern="0" dirty="0">
                <a:latin typeface="Times New Roman" pitchFamily="18" charset="0"/>
                <a:cs typeface="Times New Roman" pitchFamily="18" charset="0"/>
              </a:rPr>
              <a:t>为奇数，则最后一个有序子序列的长度为</a:t>
            </a:r>
            <a:r>
              <a:rPr kumimoji="1" lang="en-US" altLang="zh-CN" kern="0" dirty="0">
                <a:latin typeface="Times New Roman" pitchFamily="18" charset="0"/>
                <a:cs typeface="Times New Roman" pitchFamily="18" charset="0"/>
              </a:rPr>
              <a:t>1)</a:t>
            </a:r>
            <a:r>
              <a:rPr kumimoji="1" lang="zh-CN" altLang="en-US" kern="0" dirty="0">
                <a:latin typeface="Times New Roman" pitchFamily="18" charset="0"/>
                <a:cs typeface="Times New Roman" pitchFamily="18" charset="0"/>
              </a:rPr>
              <a:t>；再做两两归并，</a:t>
            </a:r>
            <a:r>
              <a:rPr kumimoji="1" lang="en-US" altLang="zh-CN" kern="0" dirty="0">
                <a:latin typeface="Times New Roman" pitchFamily="18" charset="0"/>
                <a:cs typeface="Times New Roman" pitchFamily="18" charset="0"/>
              </a:rPr>
              <a:t>…</a:t>
            </a:r>
            <a:r>
              <a:rPr kumimoji="1" lang="zh-CN" altLang="en-US" kern="0" dirty="0">
                <a:latin typeface="Times New Roman" pitchFamily="18" charset="0"/>
                <a:cs typeface="Times New Roman" pitchFamily="18" charset="0"/>
              </a:rPr>
              <a:t>，如此重复，最后得到一个长度为 </a:t>
            </a:r>
            <a:r>
              <a:rPr kumimoji="1" lang="en-US" altLang="zh-CN" i="1" kern="0" dirty="0">
                <a:latin typeface="Times New Roman" pitchFamily="18" charset="0"/>
                <a:cs typeface="Times New Roman" pitchFamily="18" charset="0"/>
              </a:rPr>
              <a:t>n </a:t>
            </a:r>
            <a:r>
              <a:rPr kumimoji="1" lang="zh-CN" altLang="en-US" kern="0" dirty="0">
                <a:latin typeface="Times New Roman" pitchFamily="18" charset="0"/>
                <a:cs typeface="Times New Roman" pitchFamily="18" charset="0"/>
              </a:rPr>
              <a:t>的有序序列。</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588014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6448" y="1004384"/>
            <a:ext cx="8411105" cy="503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863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3" name="内容占位符 2"/>
          <p:cNvSpPr>
            <a:spLocks noGrp="1"/>
          </p:cNvSpPr>
          <p:nvPr>
            <p:ph idx="1"/>
          </p:nvPr>
        </p:nvSpPr>
        <p:spPr/>
        <p:txBody>
          <a:bodyPr/>
          <a:lstStyle/>
          <a:p>
            <a:r>
              <a:rPr lang="en-US" altLang="zh-CN" sz="2000" b="1" dirty="0"/>
              <a:t>2-</a:t>
            </a:r>
            <a:r>
              <a:rPr lang="zh-CN" altLang="en-US" sz="2000" b="1" dirty="0"/>
              <a:t>路归并算法实现</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211670" y="1400464"/>
            <a:ext cx="4495800" cy="4701287"/>
          </a:xfrm>
          <a:prstGeom prst="rect">
            <a:avLst/>
          </a:prstGeom>
        </p:spPr>
        <p:txBody>
          <a:bodyPr wrap="square">
            <a:spAutoFit/>
          </a:bodyPr>
          <a:lstStyle/>
          <a:p>
            <a:pPr>
              <a:lnSpc>
                <a:spcPct val="125000"/>
              </a:lnSpc>
              <a:spcBef>
                <a:spcPts val="600"/>
              </a:spcBef>
              <a:defRPr/>
            </a:pPr>
            <a:r>
              <a:rPr lang="en-US" altLang="zh-CN" sz="1400" dirty="0">
                <a:ea typeface="宋体" pitchFamily="2" charset="-122"/>
              </a:rPr>
              <a:t>void Merge(</a:t>
            </a:r>
            <a:r>
              <a:rPr lang="en-US" altLang="zh-CN" sz="1400" dirty="0" err="1">
                <a:ea typeface="宋体" pitchFamily="2" charset="-122"/>
              </a:rPr>
              <a:t>ElemType</a:t>
            </a:r>
            <a:r>
              <a:rPr lang="en-US" altLang="zh-CN" sz="1400" dirty="0">
                <a:ea typeface="宋体" pitchFamily="2" charset="-122"/>
              </a:rPr>
              <a:t> SR[],</a:t>
            </a:r>
            <a:r>
              <a:rPr lang="en-US" altLang="zh-CN" sz="1400" dirty="0" err="1">
                <a:ea typeface="宋体" pitchFamily="2" charset="-122"/>
              </a:rPr>
              <a:t>ElemType</a:t>
            </a:r>
            <a:r>
              <a:rPr lang="en-US" altLang="zh-CN" sz="1400" dirty="0">
                <a:ea typeface="宋体" pitchFamily="2" charset="-122"/>
              </a:rPr>
              <a:t> TR[],</a:t>
            </a:r>
            <a:r>
              <a:rPr lang="en-US" altLang="zh-CN" sz="1400" dirty="0" err="1">
                <a:ea typeface="宋体" pitchFamily="2" charset="-122"/>
              </a:rPr>
              <a:t>int</a:t>
            </a:r>
            <a:r>
              <a:rPr lang="en-US" altLang="zh-CN" sz="1400" dirty="0">
                <a:ea typeface="宋体" pitchFamily="2" charset="-122"/>
              </a:rPr>
              <a:t> i, </a:t>
            </a:r>
            <a:r>
              <a:rPr lang="en-US" altLang="zh-CN" sz="1400" dirty="0" err="1">
                <a:ea typeface="宋体" pitchFamily="2" charset="-122"/>
              </a:rPr>
              <a:t>int</a:t>
            </a:r>
            <a:r>
              <a:rPr lang="en-US" altLang="zh-CN" sz="1400" dirty="0">
                <a:ea typeface="宋体" pitchFamily="2" charset="-122"/>
              </a:rPr>
              <a:t> </a:t>
            </a:r>
            <a:r>
              <a:rPr lang="en-US" altLang="zh-CN" sz="1400" dirty="0" err="1">
                <a:ea typeface="宋体" pitchFamily="2" charset="-122"/>
              </a:rPr>
              <a:t>m,int</a:t>
            </a:r>
            <a:r>
              <a:rPr lang="en-US" altLang="zh-CN" sz="1400" dirty="0">
                <a:ea typeface="宋体" pitchFamily="2" charset="-122"/>
              </a:rPr>
              <a:t> n){</a:t>
            </a:r>
          </a:p>
          <a:p>
            <a:pPr>
              <a:lnSpc>
                <a:spcPct val="125000"/>
              </a:lnSpc>
              <a:spcBef>
                <a:spcPts val="600"/>
              </a:spcBef>
              <a:defRPr/>
            </a:pPr>
            <a:r>
              <a:rPr lang="en-US" altLang="zh-CN" sz="1400" dirty="0">
                <a:ea typeface="宋体" pitchFamily="2" charset="-122"/>
              </a:rPr>
              <a:t>    for (</a:t>
            </a:r>
            <a:r>
              <a:rPr lang="en-US" altLang="zh-CN" sz="1400" dirty="0" err="1">
                <a:ea typeface="宋体" pitchFamily="2" charset="-122"/>
              </a:rPr>
              <a:t>int</a:t>
            </a:r>
            <a:r>
              <a:rPr lang="en-US" altLang="zh-CN" sz="1400" dirty="0">
                <a:ea typeface="宋体" pitchFamily="2" charset="-122"/>
              </a:rPr>
              <a:t> j=m+1,k=</a:t>
            </a:r>
            <a:r>
              <a:rPr lang="en-US" altLang="zh-CN" sz="1400" dirty="0" err="1">
                <a:ea typeface="宋体" pitchFamily="2" charset="-122"/>
              </a:rPr>
              <a:t>i;i</a:t>
            </a:r>
            <a:r>
              <a:rPr lang="en-US" altLang="zh-CN" sz="1400" dirty="0">
                <a:ea typeface="宋体" pitchFamily="2" charset="-122"/>
              </a:rPr>
              <a:t>&lt;=m &amp;&amp; j&lt;=n; ++k){</a:t>
            </a:r>
          </a:p>
          <a:p>
            <a:pPr>
              <a:lnSpc>
                <a:spcPct val="125000"/>
              </a:lnSpc>
              <a:spcBef>
                <a:spcPts val="600"/>
              </a:spcBef>
              <a:defRPr/>
            </a:pPr>
            <a:r>
              <a:rPr lang="en-US" altLang="zh-CN" sz="1400" dirty="0">
                <a:ea typeface="宋体" pitchFamily="2" charset="-122"/>
              </a:rPr>
              <a:t>           if (LQ(SR[i].key ,SR[j].key)) </a:t>
            </a:r>
          </a:p>
          <a:p>
            <a:pPr>
              <a:lnSpc>
                <a:spcPct val="125000"/>
              </a:lnSpc>
              <a:spcBef>
                <a:spcPts val="600"/>
              </a:spcBef>
              <a:defRPr/>
            </a:pPr>
            <a:r>
              <a:rPr lang="en-US" altLang="zh-CN" sz="1400" dirty="0">
                <a:ea typeface="宋体" pitchFamily="2" charset="-122"/>
              </a:rPr>
              <a:t>                TR[k] = SR[i++];</a:t>
            </a:r>
          </a:p>
          <a:p>
            <a:pPr>
              <a:lnSpc>
                <a:spcPct val="125000"/>
              </a:lnSpc>
              <a:spcBef>
                <a:spcPts val="600"/>
              </a:spcBef>
              <a:defRPr/>
            </a:pPr>
            <a:r>
              <a:rPr lang="en-US" altLang="zh-CN" sz="1400" dirty="0">
                <a:ea typeface="宋体" pitchFamily="2" charset="-122"/>
              </a:rPr>
              <a:t>           else TR[k] = SR[j++];</a:t>
            </a:r>
          </a:p>
          <a:p>
            <a:pPr>
              <a:lnSpc>
                <a:spcPct val="125000"/>
              </a:lnSpc>
              <a:spcBef>
                <a:spcPts val="600"/>
              </a:spcBef>
              <a:defRPr/>
            </a:pPr>
            <a:r>
              <a:rPr lang="en-US" altLang="zh-CN" sz="1400" dirty="0">
                <a:ea typeface="宋体" pitchFamily="2" charset="-122"/>
              </a:rPr>
              <a:t>     }</a:t>
            </a:r>
          </a:p>
          <a:p>
            <a:pPr>
              <a:lnSpc>
                <a:spcPct val="125000"/>
              </a:lnSpc>
              <a:spcBef>
                <a:spcPts val="600"/>
              </a:spcBef>
              <a:defRPr/>
            </a:pPr>
            <a:r>
              <a:rPr lang="en-US" altLang="zh-CN" sz="1400" dirty="0">
                <a:ea typeface="宋体" pitchFamily="2" charset="-122"/>
              </a:rPr>
              <a:t>      </a:t>
            </a:r>
            <a:r>
              <a:rPr lang="pt-BR" altLang="zh-CN" sz="1400" dirty="0">
                <a:ea typeface="宋体" pitchFamily="2" charset="-122"/>
              </a:rPr>
              <a:t>if (i&lt;=m) </a:t>
            </a:r>
          </a:p>
          <a:p>
            <a:pPr>
              <a:lnSpc>
                <a:spcPct val="125000"/>
              </a:lnSpc>
              <a:spcBef>
                <a:spcPts val="600"/>
              </a:spcBef>
              <a:defRPr/>
            </a:pPr>
            <a:r>
              <a:rPr lang="pt-BR" altLang="zh-CN" sz="1400" dirty="0">
                <a:ea typeface="宋体" pitchFamily="2" charset="-122"/>
              </a:rPr>
              <a:t>           for (int n1=k,n2=i;n1&lt;=n &amp;&amp; n2&lt;=m;n1++,n2++) </a:t>
            </a:r>
          </a:p>
          <a:p>
            <a:pPr>
              <a:lnSpc>
                <a:spcPct val="125000"/>
              </a:lnSpc>
              <a:spcBef>
                <a:spcPts val="600"/>
              </a:spcBef>
              <a:defRPr/>
            </a:pPr>
            <a:r>
              <a:rPr lang="pt-BR" altLang="zh-CN" sz="1400" dirty="0">
                <a:ea typeface="宋体" pitchFamily="2" charset="-122"/>
              </a:rPr>
              <a:t>                  TR[n1]=SR[n2];</a:t>
            </a:r>
          </a:p>
          <a:p>
            <a:pPr>
              <a:lnSpc>
                <a:spcPct val="125000"/>
              </a:lnSpc>
              <a:spcBef>
                <a:spcPts val="600"/>
              </a:spcBef>
              <a:defRPr/>
            </a:pPr>
            <a:r>
              <a:rPr lang="pt-BR" altLang="zh-CN" sz="1400" dirty="0">
                <a:ea typeface="宋体" pitchFamily="2" charset="-122"/>
              </a:rPr>
              <a:t>      if (j&lt;=n)  </a:t>
            </a:r>
          </a:p>
          <a:p>
            <a:pPr>
              <a:lnSpc>
                <a:spcPct val="125000"/>
              </a:lnSpc>
              <a:spcBef>
                <a:spcPts val="600"/>
              </a:spcBef>
              <a:defRPr/>
            </a:pPr>
            <a:r>
              <a:rPr lang="pt-BR" altLang="zh-CN" sz="1400" dirty="0">
                <a:ea typeface="宋体" pitchFamily="2" charset="-122"/>
              </a:rPr>
              <a:t>           for (int n1=k,n2=j;n1&lt;=n &amp;&amp; n2&lt;=n;n1++,n2++)            </a:t>
            </a:r>
          </a:p>
          <a:p>
            <a:pPr>
              <a:lnSpc>
                <a:spcPct val="125000"/>
              </a:lnSpc>
              <a:spcBef>
                <a:spcPts val="600"/>
              </a:spcBef>
              <a:defRPr/>
            </a:pPr>
            <a:r>
              <a:rPr lang="pt-BR" altLang="zh-CN" sz="1400" dirty="0">
                <a:ea typeface="宋体" pitchFamily="2" charset="-122"/>
              </a:rPr>
              <a:t>                  TR[n1]=SR[n2];</a:t>
            </a:r>
          </a:p>
          <a:p>
            <a:pPr>
              <a:lnSpc>
                <a:spcPct val="125000"/>
              </a:lnSpc>
              <a:spcBef>
                <a:spcPts val="600"/>
              </a:spcBef>
              <a:defRPr/>
            </a:pPr>
            <a:r>
              <a:rPr lang="pt-BR" altLang="zh-CN" sz="1400" dirty="0">
                <a:ea typeface="宋体" pitchFamily="2" charset="-122"/>
              </a:rPr>
              <a:t>}</a:t>
            </a:r>
          </a:p>
          <a:p>
            <a:pPr>
              <a:defRPr/>
            </a:pPr>
            <a:endParaRPr lang="en-US" altLang="zh-CN" sz="1200" dirty="0">
              <a:ea typeface="宋体" pitchFamily="2" charset="-122"/>
            </a:endParaRPr>
          </a:p>
        </p:txBody>
      </p:sp>
      <p:sp>
        <p:nvSpPr>
          <p:cNvPr id="7" name="矩形 6"/>
          <p:cNvSpPr/>
          <p:nvPr/>
        </p:nvSpPr>
        <p:spPr>
          <a:xfrm>
            <a:off x="4792140" y="1400464"/>
            <a:ext cx="4080933" cy="4842929"/>
          </a:xfrm>
          <a:prstGeom prst="rect">
            <a:avLst/>
          </a:prstGeom>
        </p:spPr>
        <p:txBody>
          <a:bodyPr wrap="square">
            <a:spAutoFit/>
          </a:bodyPr>
          <a:lstStyle/>
          <a:p>
            <a:pPr>
              <a:lnSpc>
                <a:spcPct val="125000"/>
              </a:lnSpc>
              <a:spcBef>
                <a:spcPts val="600"/>
              </a:spcBef>
            </a:pPr>
            <a:r>
              <a:rPr lang="en-US" altLang="zh-CN" sz="1400" dirty="0"/>
              <a:t>void </a:t>
            </a:r>
            <a:r>
              <a:rPr lang="en-US" altLang="zh-CN" sz="1400" dirty="0" err="1"/>
              <a:t>MSort</a:t>
            </a:r>
            <a:r>
              <a:rPr lang="en-US" altLang="zh-CN" sz="1400" dirty="0"/>
              <a:t>(</a:t>
            </a:r>
            <a:r>
              <a:rPr lang="en-US" altLang="zh-CN" sz="1400" dirty="0" err="1"/>
              <a:t>ElemType</a:t>
            </a:r>
            <a:r>
              <a:rPr lang="en-US" altLang="zh-CN" sz="1400" dirty="0"/>
              <a:t> SR[],</a:t>
            </a:r>
            <a:r>
              <a:rPr lang="en-US" altLang="zh-CN" sz="1400" dirty="0" err="1"/>
              <a:t>ElemType</a:t>
            </a:r>
            <a:r>
              <a:rPr lang="en-US" altLang="zh-CN" sz="1400" dirty="0"/>
              <a:t> TR1[],</a:t>
            </a:r>
            <a:r>
              <a:rPr lang="en-US" altLang="zh-CN" sz="1400" dirty="0" err="1"/>
              <a:t>int</a:t>
            </a:r>
            <a:r>
              <a:rPr lang="en-US" altLang="zh-CN" sz="1400" dirty="0"/>
              <a:t> </a:t>
            </a:r>
            <a:r>
              <a:rPr lang="en-US" altLang="zh-CN" sz="1400" dirty="0" err="1"/>
              <a:t>s,int</a:t>
            </a:r>
            <a:r>
              <a:rPr lang="en-US" altLang="zh-CN" sz="1400" dirty="0"/>
              <a:t> t) {</a:t>
            </a:r>
          </a:p>
          <a:p>
            <a:pPr>
              <a:lnSpc>
                <a:spcPct val="125000"/>
              </a:lnSpc>
              <a:spcBef>
                <a:spcPts val="600"/>
              </a:spcBef>
            </a:pPr>
            <a:r>
              <a:rPr lang="en-US" altLang="zh-CN" sz="1400" dirty="0"/>
              <a:t>         </a:t>
            </a:r>
            <a:r>
              <a:rPr lang="en-US" altLang="zh-CN" sz="1400" dirty="0" err="1"/>
              <a:t>ElemType</a:t>
            </a:r>
            <a:r>
              <a:rPr lang="en-US" altLang="zh-CN" sz="1400" dirty="0"/>
              <a:t> TR2[MAXSIZE];</a:t>
            </a:r>
          </a:p>
          <a:p>
            <a:pPr>
              <a:lnSpc>
                <a:spcPct val="125000"/>
              </a:lnSpc>
              <a:spcBef>
                <a:spcPts val="600"/>
              </a:spcBef>
            </a:pPr>
            <a:r>
              <a:rPr lang="en-US" altLang="zh-CN" sz="1400" dirty="0"/>
              <a:t>         if (s==t) TR1[s]=SR[s];</a:t>
            </a:r>
          </a:p>
          <a:p>
            <a:pPr>
              <a:lnSpc>
                <a:spcPct val="125000"/>
              </a:lnSpc>
              <a:spcBef>
                <a:spcPts val="600"/>
              </a:spcBef>
            </a:pPr>
            <a:r>
              <a:rPr lang="en-US" altLang="zh-CN" sz="1400" dirty="0"/>
              <a:t>         else {</a:t>
            </a:r>
          </a:p>
          <a:p>
            <a:pPr>
              <a:lnSpc>
                <a:spcPct val="125000"/>
              </a:lnSpc>
              <a:spcBef>
                <a:spcPts val="600"/>
              </a:spcBef>
            </a:pPr>
            <a:r>
              <a:rPr lang="en-US" altLang="zh-CN" sz="1400" dirty="0"/>
              <a:t>                 </a:t>
            </a:r>
            <a:r>
              <a:rPr lang="en-US" altLang="zh-CN" sz="1400" dirty="0" err="1"/>
              <a:t>int</a:t>
            </a:r>
            <a:r>
              <a:rPr lang="en-US" altLang="zh-CN" sz="1400" dirty="0"/>
              <a:t> m=(</a:t>
            </a:r>
            <a:r>
              <a:rPr lang="en-US" altLang="zh-CN" sz="1400" dirty="0" err="1"/>
              <a:t>s+t</a:t>
            </a:r>
            <a:r>
              <a:rPr lang="en-US" altLang="zh-CN" sz="1400" dirty="0"/>
              <a:t>)/2;</a:t>
            </a:r>
          </a:p>
          <a:p>
            <a:pPr>
              <a:lnSpc>
                <a:spcPct val="125000"/>
              </a:lnSpc>
              <a:spcBef>
                <a:spcPts val="600"/>
              </a:spcBef>
            </a:pPr>
            <a:r>
              <a:rPr lang="en-US" altLang="zh-CN" sz="1400" dirty="0"/>
              <a:t>                 </a:t>
            </a:r>
            <a:r>
              <a:rPr lang="en-US" altLang="zh-CN" sz="1400" dirty="0" err="1"/>
              <a:t>MSort</a:t>
            </a:r>
            <a:r>
              <a:rPr lang="en-US" altLang="zh-CN" sz="1400" dirty="0"/>
              <a:t>(SR,TR2,s,m);</a:t>
            </a:r>
          </a:p>
          <a:p>
            <a:pPr>
              <a:lnSpc>
                <a:spcPct val="125000"/>
              </a:lnSpc>
              <a:spcBef>
                <a:spcPts val="600"/>
              </a:spcBef>
            </a:pPr>
            <a:r>
              <a:rPr lang="en-US" altLang="zh-CN" sz="1400" dirty="0"/>
              <a:t>                 </a:t>
            </a:r>
            <a:r>
              <a:rPr lang="en-US" altLang="zh-CN" sz="1400" dirty="0" err="1"/>
              <a:t>MSort</a:t>
            </a:r>
            <a:r>
              <a:rPr lang="en-US" altLang="zh-CN" sz="1400" dirty="0"/>
              <a:t>(SR,TR2,m+1,t);</a:t>
            </a:r>
          </a:p>
          <a:p>
            <a:pPr>
              <a:lnSpc>
                <a:spcPct val="125000"/>
              </a:lnSpc>
              <a:spcBef>
                <a:spcPts val="600"/>
              </a:spcBef>
            </a:pPr>
            <a:r>
              <a:rPr lang="en-US" altLang="zh-CN" sz="1400" dirty="0"/>
              <a:t>                 Merge(TR2,TR1,s,m,t);</a:t>
            </a:r>
          </a:p>
          <a:p>
            <a:pPr>
              <a:lnSpc>
                <a:spcPct val="125000"/>
              </a:lnSpc>
              <a:spcBef>
                <a:spcPts val="600"/>
              </a:spcBef>
            </a:pPr>
            <a:r>
              <a:rPr lang="en-US" altLang="zh-CN" sz="1400" dirty="0"/>
              <a:t>           }</a:t>
            </a:r>
          </a:p>
          <a:p>
            <a:pPr>
              <a:lnSpc>
                <a:spcPct val="125000"/>
              </a:lnSpc>
              <a:spcBef>
                <a:spcPts val="600"/>
              </a:spcBef>
            </a:pPr>
            <a:r>
              <a:rPr lang="en-US" altLang="zh-CN" sz="1400" dirty="0"/>
              <a:t>}</a:t>
            </a:r>
          </a:p>
          <a:p>
            <a:pPr>
              <a:lnSpc>
                <a:spcPct val="125000"/>
              </a:lnSpc>
              <a:spcBef>
                <a:spcPts val="600"/>
              </a:spcBef>
            </a:pPr>
            <a:endParaRPr lang="en-US" altLang="zh-CN" sz="500" dirty="0"/>
          </a:p>
          <a:p>
            <a:pPr>
              <a:lnSpc>
                <a:spcPct val="125000"/>
              </a:lnSpc>
              <a:spcBef>
                <a:spcPts val="600"/>
              </a:spcBef>
            </a:pPr>
            <a:r>
              <a:rPr lang="en-US" altLang="zh-CN" sz="1400" dirty="0"/>
              <a:t>void </a:t>
            </a:r>
            <a:r>
              <a:rPr lang="en-US" altLang="zh-CN" sz="1400" dirty="0" err="1"/>
              <a:t>MergeSort</a:t>
            </a:r>
            <a:r>
              <a:rPr lang="en-US" altLang="zh-CN" sz="1400" dirty="0"/>
              <a:t>(</a:t>
            </a:r>
            <a:r>
              <a:rPr lang="en-US" altLang="zh-CN" sz="1400" dirty="0" err="1"/>
              <a:t>SqList</a:t>
            </a:r>
            <a:r>
              <a:rPr lang="en-US" altLang="zh-CN" sz="1400" dirty="0"/>
              <a:t> &amp;L) {</a:t>
            </a:r>
          </a:p>
          <a:p>
            <a:pPr>
              <a:lnSpc>
                <a:spcPct val="125000"/>
              </a:lnSpc>
              <a:spcBef>
                <a:spcPts val="600"/>
              </a:spcBef>
            </a:pPr>
            <a:r>
              <a:rPr lang="en-US" altLang="zh-CN" sz="1400" dirty="0"/>
              <a:t>         </a:t>
            </a:r>
            <a:r>
              <a:rPr lang="en-US" altLang="zh-CN" sz="1400" dirty="0" err="1"/>
              <a:t>MSort</a:t>
            </a:r>
            <a:r>
              <a:rPr lang="en-US" altLang="zh-CN" sz="1400" dirty="0"/>
              <a:t>(L.r,L.r,1,L.length);</a:t>
            </a:r>
          </a:p>
          <a:p>
            <a:pPr>
              <a:lnSpc>
                <a:spcPct val="125000"/>
              </a:lnSpc>
              <a:spcBef>
                <a:spcPts val="600"/>
              </a:spcBef>
            </a:pPr>
            <a:r>
              <a:rPr lang="en-US" altLang="zh-CN" sz="1400" dirty="0"/>
              <a:t>}</a:t>
            </a:r>
          </a:p>
        </p:txBody>
      </p:sp>
      <p:sp>
        <p:nvSpPr>
          <p:cNvPr id="8" name="矩形 7"/>
          <p:cNvSpPr/>
          <p:nvPr/>
        </p:nvSpPr>
        <p:spPr>
          <a:xfrm>
            <a:off x="211669" y="1400464"/>
            <a:ext cx="4419597" cy="47012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00606" y="1400463"/>
            <a:ext cx="4072467" cy="47012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9613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 </a:t>
            </a:r>
            <a:r>
              <a:rPr lang="en-US" altLang="zh-CN" dirty="0"/>
              <a:t>(Merge Sort)</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t>算法分析</a:t>
            </a:r>
            <a:endParaRPr lang="en-US" altLang="zh-CN" dirty="0"/>
          </a:p>
          <a:p>
            <a:pPr algn="just">
              <a:lnSpc>
                <a:spcPct val="150000"/>
              </a:lnSpc>
              <a:spcBef>
                <a:spcPts val="600"/>
              </a:spcBef>
              <a:defRPr/>
            </a:pPr>
            <a:r>
              <a:rPr lang="zh-CN" altLang="en-US" sz="2000" dirty="0">
                <a:latin typeface="Times New Roman" pitchFamily="18" charset="0"/>
                <a:cs typeface="Times New Roman" pitchFamily="18" charset="0"/>
              </a:rPr>
              <a:t>在归并排序算法中，递归深度为</a:t>
            </a:r>
            <a:r>
              <a:rPr lang="en-US" altLang="zh-CN" sz="2000" i="1" dirty="0">
                <a:latin typeface="Times New Roman" pitchFamily="18" charset="0"/>
                <a:cs typeface="Times New Roman" pitchFamily="18" charset="0"/>
              </a:rPr>
              <a:t>O</a:t>
            </a:r>
            <a:r>
              <a:rPr lang="en-US" altLang="zh-CN" sz="2000" dirty="0">
                <a:latin typeface="Times New Roman" pitchFamily="18" charset="0"/>
                <a:cs typeface="Times New Roman" pitchFamily="18" charset="0"/>
              </a:rPr>
              <a:t>(log</a:t>
            </a:r>
            <a:r>
              <a:rPr lang="en-US" altLang="zh-CN" sz="2000" baseline="-25000" dirty="0">
                <a:latin typeface="Times New Roman" pitchFamily="18" charset="0"/>
                <a:cs typeface="Times New Roman" pitchFamily="18" charset="0"/>
              </a:rPr>
              <a:t>2</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，对象关键字的比较次数为</a:t>
            </a:r>
            <a:r>
              <a:rPr lang="en-US" altLang="zh-CN" sz="2000" i="1" dirty="0">
                <a:latin typeface="Times New Roman" pitchFamily="18" charset="0"/>
                <a:cs typeface="Times New Roman" pitchFamily="18" charset="0"/>
              </a:rPr>
              <a:t>O</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log</a:t>
            </a:r>
            <a:r>
              <a:rPr lang="en-US" altLang="zh-CN" sz="2000" baseline="-25000" dirty="0">
                <a:latin typeface="Times New Roman" pitchFamily="18" charset="0"/>
                <a:cs typeface="Times New Roman" pitchFamily="18" charset="0"/>
              </a:rPr>
              <a:t>2</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。算法总的时间复杂度为</a:t>
            </a:r>
            <a:r>
              <a:rPr lang="en-US" altLang="zh-CN" sz="2000" b="1" i="1" dirty="0">
                <a:solidFill>
                  <a:srgbClr val="FF0000"/>
                </a:solidFill>
                <a:latin typeface="Times New Roman" pitchFamily="18" charset="0"/>
                <a:cs typeface="Times New Roman" pitchFamily="18" charset="0"/>
              </a:rPr>
              <a:t>O</a:t>
            </a:r>
            <a:r>
              <a:rPr lang="en-US" altLang="zh-CN" sz="2000" b="1" dirty="0">
                <a:solidFill>
                  <a:srgbClr val="FF0000"/>
                </a:solidFill>
                <a:latin typeface="Times New Roman" pitchFamily="18" charset="0"/>
                <a:cs typeface="Times New Roman" pitchFamily="18" charset="0"/>
              </a:rPr>
              <a:t>(</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log</a:t>
            </a:r>
            <a:r>
              <a:rPr lang="en-US" altLang="zh-CN" sz="2000" b="1" baseline="-25000" dirty="0">
                <a:solidFill>
                  <a:srgbClr val="FF0000"/>
                </a:solidFill>
                <a:latin typeface="Times New Roman" pitchFamily="18" charset="0"/>
                <a:cs typeface="Times New Roman" pitchFamily="18" charset="0"/>
              </a:rPr>
              <a:t>2</a:t>
            </a:r>
            <a:r>
              <a:rPr lang="en-US" altLang="zh-CN" sz="2000" b="1" i="1" dirty="0">
                <a:solidFill>
                  <a:srgbClr val="FF0000"/>
                </a:solidFill>
                <a:latin typeface="Times New Roman" pitchFamily="18" charset="0"/>
                <a:cs typeface="Times New Roman" pitchFamily="18" charset="0"/>
              </a:rPr>
              <a:t>n</a:t>
            </a:r>
            <a:r>
              <a:rPr lang="en-US" altLang="zh-CN" sz="2000" b="1" dirty="0">
                <a:solidFill>
                  <a:srgbClr val="FF0000"/>
                </a:solidFill>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p>
          <a:p>
            <a:pPr algn="just">
              <a:lnSpc>
                <a:spcPct val="150000"/>
              </a:lnSpc>
              <a:spcBef>
                <a:spcPts val="600"/>
              </a:spcBef>
              <a:defRPr/>
            </a:pPr>
            <a:r>
              <a:rPr lang="zh-CN" altLang="en-US" sz="2000" dirty="0">
                <a:latin typeface="Times New Roman" pitchFamily="18" charset="0"/>
                <a:cs typeface="Times New Roman" pitchFamily="18" charset="0"/>
              </a:rPr>
              <a:t>归并排序占用附加存储较多，需要另外一个与原待排序对象数组同样大小的辅助数组。这是这个算法的缺点。</a:t>
            </a:r>
          </a:p>
          <a:p>
            <a:pPr algn="just">
              <a:lnSpc>
                <a:spcPct val="150000"/>
              </a:lnSpc>
              <a:spcBef>
                <a:spcPts val="600"/>
              </a:spcBef>
              <a:defRPr/>
            </a:pPr>
            <a:r>
              <a:rPr lang="zh-CN" altLang="en-US" sz="2000" b="1" dirty="0">
                <a:solidFill>
                  <a:srgbClr val="FF0000"/>
                </a:solidFill>
                <a:latin typeface="Times New Roman" pitchFamily="18" charset="0"/>
                <a:cs typeface="Times New Roman" pitchFamily="18" charset="0"/>
              </a:rPr>
              <a:t>归并排序是一个稳定的排序方法</a:t>
            </a:r>
            <a:r>
              <a:rPr lang="zh-CN" altLang="en-US" sz="2000" dirty="0">
                <a:solidFill>
                  <a:srgbClr val="FF0000"/>
                </a:solidFill>
                <a:latin typeface="Times New Roman" pitchFamily="18" charset="0"/>
                <a:cs typeface="Times New Roman" pitchFamily="18" charset="0"/>
              </a:rPr>
              <a:t>。</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4288725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0E148-46A3-4EC0-9325-E60C09C88A10}"/>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69F9176C-DE21-45DA-A1CA-E1F63AE22CF5}"/>
              </a:ext>
            </a:extLst>
          </p:cNvPr>
          <p:cNvSpPr>
            <a:spLocks noGrp="1"/>
          </p:cNvSpPr>
          <p:nvPr>
            <p:ph idx="1"/>
          </p:nvPr>
        </p:nvSpPr>
        <p:spPr/>
        <p:txBody>
          <a:bodyPr>
            <a:normAutofit/>
          </a:bodyPr>
          <a:lstStyle/>
          <a:p>
            <a:pPr>
              <a:lnSpc>
                <a:spcPct val="150000"/>
              </a:lnSpc>
              <a:spcBef>
                <a:spcPts val="1200"/>
              </a:spcBef>
            </a:pPr>
            <a:r>
              <a:rPr lang="zh-CN" altLang="en-US" sz="2000" dirty="0"/>
              <a:t>二路插入排序。二路插入排序是将待排序记录的序列</a:t>
            </a:r>
            <a:r>
              <a:rPr lang="en-US" altLang="zh-CN" sz="2000" dirty="0"/>
              <a:t>r[1,…,n]</a:t>
            </a:r>
            <a:r>
              <a:rPr lang="zh-CN" altLang="en-US" sz="2000" dirty="0"/>
              <a:t>按关键字分二路分别按序插入到辅助向量</a:t>
            </a:r>
            <a:r>
              <a:rPr lang="en-US" altLang="zh-CN" sz="2000" dirty="0"/>
              <a:t>d[1,…,n]</a:t>
            </a:r>
            <a:r>
              <a:rPr lang="zh-CN" altLang="en-US" sz="2000" dirty="0"/>
              <a:t>前半部和后半部（注：向量</a:t>
            </a:r>
            <a:r>
              <a:rPr lang="en-US" altLang="zh-CN" sz="2000" dirty="0"/>
              <a:t>d</a:t>
            </a:r>
            <a:r>
              <a:rPr lang="zh-CN" altLang="en-US" sz="2000" dirty="0"/>
              <a:t>可视作为循环表），其原则为：先将</a:t>
            </a:r>
            <a:r>
              <a:rPr lang="en-US" altLang="zh-CN" sz="2000" dirty="0"/>
              <a:t>r[1]</a:t>
            </a:r>
            <a:r>
              <a:rPr lang="zh-CN" altLang="en-US" sz="2000" dirty="0"/>
              <a:t>赋给</a:t>
            </a:r>
            <a:r>
              <a:rPr lang="en-US" altLang="zh-CN" sz="2000" dirty="0"/>
              <a:t>d[1]</a:t>
            </a:r>
            <a:r>
              <a:rPr lang="zh-CN" altLang="en-US" sz="2000" dirty="0"/>
              <a:t>，再从</a:t>
            </a:r>
            <a:r>
              <a:rPr lang="en-US" altLang="zh-CN" sz="2000" dirty="0"/>
              <a:t>r[2]</a:t>
            </a:r>
            <a:r>
              <a:rPr lang="zh-CN" altLang="en-US" sz="2000" dirty="0"/>
              <a:t>记录开始分二路插入。编写实现二路插入排序算法。</a:t>
            </a:r>
          </a:p>
        </p:txBody>
      </p:sp>
      <p:sp>
        <p:nvSpPr>
          <p:cNvPr id="4" name="灯片编号占位符 3">
            <a:extLst>
              <a:ext uri="{FF2B5EF4-FFF2-40B4-BE49-F238E27FC236}">
                <a16:creationId xmlns:a16="http://schemas.microsoft.com/office/drawing/2014/main" id="{0B66F8DA-586C-4291-9FEC-62F4396C9944}"/>
              </a:ext>
            </a:extLst>
          </p:cNvPr>
          <p:cNvSpPr>
            <a:spLocks noGrp="1"/>
          </p:cNvSpPr>
          <p:nvPr>
            <p:ph type="sldNum" sz="quarter" idx="12"/>
          </p:nvPr>
        </p:nvSpPr>
        <p:spPr/>
        <p:txBody>
          <a:bodyPr/>
          <a:lstStyle/>
          <a:p>
            <a:fld id="{36FD9405-CE62-418F-9683-85B6A1C55A4B}" type="slidenum">
              <a:rPr lang="zh-CN" altLang="en-US" smtClean="0"/>
              <a:pPr/>
              <a:t>86</a:t>
            </a:fld>
            <a:endParaRPr lang="zh-CN" altLang="en-US" dirty="0"/>
          </a:p>
        </p:txBody>
      </p:sp>
      <p:sp>
        <p:nvSpPr>
          <p:cNvPr id="5" name="页脚占位符 4">
            <a:extLst>
              <a:ext uri="{FF2B5EF4-FFF2-40B4-BE49-F238E27FC236}">
                <a16:creationId xmlns:a16="http://schemas.microsoft.com/office/drawing/2014/main" id="{A7A9EDE9-47D5-445F-BDB0-A11FE944C264}"/>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a:extLst>
              <a:ext uri="{FF2B5EF4-FFF2-40B4-BE49-F238E27FC236}">
                <a16:creationId xmlns:a16="http://schemas.microsoft.com/office/drawing/2014/main" id="{938F70B5-05C9-4C19-A007-2005A70B70E6}"/>
              </a:ext>
            </a:extLst>
          </p:cNvPr>
          <p:cNvPicPr/>
          <p:nvPr/>
        </p:nvPicPr>
        <p:blipFill>
          <a:blip r:embed="rId2" cstate="print">
            <a:graysc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249120" y="3399154"/>
            <a:ext cx="4444800" cy="1974215"/>
          </a:xfrm>
          <a:prstGeom prst="rect">
            <a:avLst/>
          </a:prstGeom>
        </p:spPr>
      </p:pic>
      <p:pic>
        <p:nvPicPr>
          <p:cNvPr id="8" name="图片 7">
            <a:extLst>
              <a:ext uri="{FF2B5EF4-FFF2-40B4-BE49-F238E27FC236}">
                <a16:creationId xmlns:a16="http://schemas.microsoft.com/office/drawing/2014/main" id="{BF3D02F0-FBFE-4D58-AE74-199322D5308F}"/>
              </a:ext>
            </a:extLst>
          </p:cNvPr>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4817545" y="3399155"/>
            <a:ext cx="4161883" cy="1974214"/>
          </a:xfrm>
          <a:prstGeom prst="rect">
            <a:avLst/>
          </a:prstGeom>
        </p:spPr>
      </p:pic>
    </p:spTree>
    <p:extLst>
      <p:ext uri="{BB962C8B-B14F-4D97-AF65-F5344CB8AC3E}">
        <p14:creationId xmlns:p14="http://schemas.microsoft.com/office/powerpoint/2010/main" val="27749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排序方法</a:t>
            </a:r>
          </a:p>
        </p:txBody>
      </p:sp>
      <p:sp>
        <p:nvSpPr>
          <p:cNvPr id="3" name="内容占位符 2"/>
          <p:cNvSpPr>
            <a:spLocks noGrp="1"/>
          </p:cNvSpPr>
          <p:nvPr>
            <p:ph idx="1"/>
          </p:nvPr>
        </p:nvSpPr>
        <p:spPr/>
        <p:txBody>
          <a:bodyPr/>
          <a:lstStyle/>
          <a:p>
            <a:pPr>
              <a:lnSpc>
                <a:spcPct val="150000"/>
              </a:lnSpc>
              <a:defRPr/>
            </a:pPr>
            <a:r>
              <a:rPr lang="en-US" altLang="zh-CN" dirty="0">
                <a:latin typeface="微软雅黑" pitchFamily="34" charset="-122"/>
                <a:cs typeface="Times New Roman" pitchFamily="18" charset="0"/>
              </a:rPr>
              <a:t>Insertion Sort</a:t>
            </a:r>
            <a:r>
              <a:rPr lang="zh-CN" altLang="en-US" dirty="0">
                <a:latin typeface="微软雅黑" pitchFamily="34" charset="-122"/>
                <a:cs typeface="Times New Roman" pitchFamily="18" charset="0"/>
              </a:rPr>
              <a:t> </a:t>
            </a:r>
            <a:r>
              <a:rPr lang="en-US" altLang="zh-CN" dirty="0">
                <a:latin typeface="微软雅黑" pitchFamily="34" charset="-122"/>
                <a:cs typeface="Times New Roman" pitchFamily="18" charset="0"/>
              </a:rPr>
              <a:t>(</a:t>
            </a:r>
            <a:r>
              <a:rPr lang="zh-CN" altLang="en-US" dirty="0">
                <a:latin typeface="微软雅黑" pitchFamily="34" charset="-122"/>
                <a:cs typeface="Times New Roman" pitchFamily="18" charset="0"/>
              </a:rPr>
              <a:t>直接插入、希尔排序</a:t>
            </a:r>
            <a:r>
              <a:rPr lang="en-US" altLang="zh-CN" dirty="0">
                <a:latin typeface="微软雅黑" pitchFamily="34" charset="-122"/>
                <a:cs typeface="Times New Roman" pitchFamily="18" charset="0"/>
              </a:rPr>
              <a:t>)</a:t>
            </a:r>
            <a:endParaRPr lang="zh-CN" altLang="en-US" dirty="0">
              <a:solidFill>
                <a:srgbClr val="990033"/>
              </a:solidFill>
              <a:latin typeface="微软雅黑" pitchFamily="34" charset="-122"/>
              <a:cs typeface="Times New Roman" pitchFamily="18" charset="0"/>
            </a:endParaRPr>
          </a:p>
          <a:p>
            <a:pPr>
              <a:lnSpc>
                <a:spcPct val="150000"/>
              </a:lnSpc>
              <a:defRPr/>
            </a:pPr>
            <a:r>
              <a:rPr lang="en-US" altLang="zh-CN">
                <a:latin typeface="微软雅黑" pitchFamily="34" charset="-122"/>
                <a:cs typeface="Times New Roman" pitchFamily="18" charset="0"/>
              </a:rPr>
              <a:t>Exchange Sort </a:t>
            </a:r>
            <a:r>
              <a:rPr lang="en-US" altLang="zh-CN" dirty="0">
                <a:latin typeface="微软雅黑" pitchFamily="34" charset="-122"/>
              </a:rPr>
              <a:t>(</a:t>
            </a:r>
            <a:r>
              <a:rPr lang="zh-CN" altLang="en-US" dirty="0">
                <a:latin typeface="微软雅黑" pitchFamily="34" charset="-122"/>
              </a:rPr>
              <a:t>冒泡排序、快速排序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Selection Sort</a:t>
            </a:r>
            <a:r>
              <a:rPr lang="zh-CN" altLang="en-US" dirty="0">
                <a:latin typeface="微软雅黑" pitchFamily="34" charset="-122"/>
              </a:rPr>
              <a:t> </a:t>
            </a:r>
            <a:r>
              <a:rPr lang="en-US" altLang="zh-CN" dirty="0">
                <a:latin typeface="微软雅黑" pitchFamily="34" charset="-122"/>
              </a:rPr>
              <a:t>(</a:t>
            </a:r>
            <a:r>
              <a:rPr lang="zh-CN" altLang="en-US" dirty="0">
                <a:latin typeface="微软雅黑" pitchFamily="34" charset="-122"/>
              </a:rPr>
              <a:t>简单选择排序、堆排序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Merge Sort (</a:t>
            </a:r>
            <a:r>
              <a:rPr lang="zh-CN" altLang="en-US" dirty="0">
                <a:latin typeface="微软雅黑" pitchFamily="34" charset="-122"/>
              </a:rPr>
              <a:t>归并排序</a:t>
            </a:r>
            <a:r>
              <a:rPr lang="en-US" altLang="zh-CN" dirty="0">
                <a:latin typeface="微软雅黑" pitchFamily="34" charset="-122"/>
              </a:rPr>
              <a:t>)</a:t>
            </a:r>
            <a:endParaRPr lang="zh-CN" altLang="en-US" dirty="0">
              <a:latin typeface="微软雅黑" pitchFamily="34" charset="-122"/>
            </a:endParaRPr>
          </a:p>
          <a:p>
            <a:pPr>
              <a:lnSpc>
                <a:spcPct val="150000"/>
              </a:lnSpc>
              <a:defRPr/>
            </a:pPr>
            <a:r>
              <a:rPr lang="en-US" altLang="zh-CN" dirty="0">
                <a:latin typeface="微软雅黑" pitchFamily="34" charset="-122"/>
              </a:rPr>
              <a:t>Radix Sort (</a:t>
            </a:r>
            <a:r>
              <a:rPr lang="zh-CN" altLang="en-US" b="1" dirty="0">
                <a:solidFill>
                  <a:srgbClr val="FF0000"/>
                </a:solidFill>
                <a:latin typeface="微软雅黑" pitchFamily="34" charset="-122"/>
              </a:rPr>
              <a:t>基数排序</a:t>
            </a:r>
            <a:r>
              <a:rPr lang="en-US" altLang="zh-CN" dirty="0">
                <a:latin typeface="微软雅黑" pitchFamily="34" charset="-122"/>
              </a:rPr>
              <a:t>)</a:t>
            </a:r>
            <a:endParaRPr lang="zh-CN" altLang="en-US" dirty="0">
              <a:latin typeface="微软雅黑" pitchFamily="34" charset="-122"/>
              <a:hlinkClick r:id="" action="ppaction://noaction"/>
            </a:endParaRP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 name="五角星 7"/>
          <p:cNvSpPr/>
          <p:nvPr/>
        </p:nvSpPr>
        <p:spPr>
          <a:xfrm>
            <a:off x="3972605" y="3814044"/>
            <a:ext cx="414338" cy="4143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5343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dirty="0">
                <a:latin typeface="Times New Roman" pitchFamily="18" charset="0"/>
                <a:cs typeface="Times New Roman" pitchFamily="18" charset="0"/>
              </a:rPr>
              <a:t>基数排序</a:t>
            </a:r>
            <a:r>
              <a:rPr lang="en-US" altLang="zh-CN" dirty="0">
                <a:latin typeface="Times New Roman" pitchFamily="18" charset="0"/>
                <a:cs typeface="Times New Roman" pitchFamily="18" charset="0"/>
              </a:rPr>
              <a:t>(Radix Sorting) </a:t>
            </a:r>
            <a:r>
              <a:rPr lang="zh-CN" altLang="en-US" dirty="0">
                <a:latin typeface="Times New Roman" pitchFamily="18" charset="0"/>
                <a:cs typeface="Times New Roman" pitchFamily="18" charset="0"/>
              </a:rPr>
              <a:t>又称为</a:t>
            </a:r>
            <a:r>
              <a:rPr lang="zh-CN" altLang="en-US" b="1" dirty="0">
                <a:solidFill>
                  <a:srgbClr val="FF0000"/>
                </a:solidFill>
                <a:latin typeface="Times New Roman" pitchFamily="18" charset="0"/>
                <a:cs typeface="Times New Roman" pitchFamily="18" charset="0"/>
              </a:rPr>
              <a:t>桶排序</a:t>
            </a:r>
            <a:r>
              <a:rPr lang="zh-CN" altLang="en-US" dirty="0">
                <a:latin typeface="Times New Roman" pitchFamily="18" charset="0"/>
                <a:cs typeface="Times New Roman" pitchFamily="18" charset="0"/>
              </a:rPr>
              <a:t>或</a:t>
            </a:r>
            <a:r>
              <a:rPr lang="zh-CN" altLang="en-US" b="1" dirty="0">
                <a:solidFill>
                  <a:srgbClr val="FF0000"/>
                </a:solidFill>
                <a:latin typeface="Times New Roman" pitchFamily="18" charset="0"/>
                <a:cs typeface="Times New Roman" pitchFamily="18" charset="0"/>
              </a:rPr>
              <a:t>数字排序</a:t>
            </a:r>
            <a:r>
              <a:rPr lang="zh-CN" altLang="en-US" dirty="0">
                <a:latin typeface="Times New Roman" pitchFamily="18" charset="0"/>
                <a:cs typeface="Times New Roman" pitchFamily="18" charset="0"/>
              </a:rPr>
              <a:t>：按待排序记录的关键字的组成成分</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或“位”</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进行排序。</a:t>
            </a:r>
          </a:p>
          <a:p>
            <a:pPr>
              <a:lnSpc>
                <a:spcPct val="150000"/>
              </a:lnSpc>
              <a:spcBef>
                <a:spcPts val="1200"/>
              </a:spcBef>
            </a:pPr>
            <a:r>
              <a:rPr lang="zh-CN" altLang="en-US" dirty="0">
                <a:latin typeface="Times New Roman" pitchFamily="18" charset="0"/>
                <a:cs typeface="Times New Roman" pitchFamily="18" charset="0"/>
              </a:rPr>
              <a:t>基数排序和前面的各种内部排序方法完全不同，不需要进行关键字的比较和记录的移动。</a:t>
            </a:r>
            <a:endParaRPr lang="en-US" altLang="zh-CN" dirty="0">
              <a:latin typeface="Times New Roman" pitchFamily="18" charset="0"/>
              <a:cs typeface="Times New Roman" pitchFamily="18" charset="0"/>
            </a:endParaRPr>
          </a:p>
          <a:p>
            <a:pPr>
              <a:lnSpc>
                <a:spcPct val="150000"/>
              </a:lnSpc>
              <a:spcBef>
                <a:spcPts val="1200"/>
              </a:spcBef>
            </a:pPr>
            <a:r>
              <a:rPr lang="zh-CN" altLang="en-US" dirty="0">
                <a:latin typeface="Times New Roman" pitchFamily="18" charset="0"/>
                <a:cs typeface="Times New Roman" pitchFamily="18" charset="0"/>
              </a:rPr>
              <a:t>基数排序是采用“</a:t>
            </a:r>
            <a:r>
              <a:rPr lang="zh-CN" altLang="en-US" b="1" dirty="0">
                <a:solidFill>
                  <a:srgbClr val="FF0000"/>
                </a:solidFill>
                <a:latin typeface="Times New Roman" pitchFamily="18" charset="0"/>
                <a:cs typeface="Times New Roman" pitchFamily="18" charset="0"/>
              </a:rPr>
              <a:t>分配</a:t>
            </a:r>
            <a:r>
              <a:rPr lang="zh-CN" altLang="en-US" dirty="0">
                <a:latin typeface="Times New Roman" pitchFamily="18" charset="0"/>
                <a:cs typeface="Times New Roman" pitchFamily="18" charset="0"/>
              </a:rPr>
              <a:t>”与“</a:t>
            </a:r>
            <a:r>
              <a:rPr lang="zh-CN" altLang="en-US" b="1" dirty="0">
                <a:solidFill>
                  <a:srgbClr val="FF3300"/>
                </a:solidFill>
                <a:latin typeface="Times New Roman" pitchFamily="18" charset="0"/>
                <a:cs typeface="Times New Roman" pitchFamily="18" charset="0"/>
              </a:rPr>
              <a:t>收集</a:t>
            </a:r>
            <a:r>
              <a:rPr lang="zh-CN" altLang="en-US" dirty="0">
                <a:latin typeface="Times New Roman" pitchFamily="18" charset="0"/>
                <a:cs typeface="Times New Roman" pitchFamily="18" charset="0"/>
              </a:rPr>
              <a:t>”的办法，用对多关键字进行排序的思想实现对单关键字进行排序的方法。</a:t>
            </a:r>
          </a:p>
          <a:p>
            <a:pPr>
              <a:lnSpc>
                <a:spcPct val="150000"/>
              </a:lnSpc>
              <a:spcBef>
                <a:spcPts val="1200"/>
              </a:spcBef>
            </a:pPr>
            <a:endParaRPr lang="zh-CN" altLang="en-US" dirty="0">
              <a:latin typeface="微软雅黑" pitchFamily="34" charset="-122"/>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4968477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b="1" dirty="0">
                <a:latin typeface="Times New Roman" pitchFamily="18" charset="0"/>
                <a:cs typeface="Times New Roman" pitchFamily="18" charset="0"/>
              </a:rPr>
              <a:t>多关键字排序</a:t>
            </a:r>
            <a:endParaRPr lang="en-US" altLang="zh-CN" b="1" dirty="0">
              <a:latin typeface="Times New Roman" pitchFamily="18" charset="0"/>
              <a:cs typeface="Times New Roman" pitchFamily="18" charset="0"/>
            </a:endParaRPr>
          </a:p>
          <a:p>
            <a:pPr>
              <a:lnSpc>
                <a:spcPct val="150000"/>
              </a:lnSpc>
              <a:spcBef>
                <a:spcPts val="1200"/>
              </a:spcBef>
              <a:buClr>
                <a:schemeClr val="tx1"/>
              </a:buClr>
              <a:buSzPct val="90000"/>
            </a:pPr>
            <a:r>
              <a:rPr lang="zh-CN" altLang="en-US" sz="2000" dirty="0">
                <a:latin typeface="Times New Roman" pitchFamily="18" charset="0"/>
                <a:cs typeface="Times New Roman" pitchFamily="18" charset="0"/>
              </a:rPr>
              <a:t>设有</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个记录</a:t>
            </a:r>
            <a:r>
              <a:rPr lang="en-US" altLang="zh-CN" sz="2000" dirty="0">
                <a:latin typeface="Times New Roman" pitchFamily="18" charset="0"/>
                <a:cs typeface="Times New Roman" pitchFamily="18" charset="0"/>
              </a:rPr>
              <a:t>{R</a:t>
            </a:r>
            <a:r>
              <a:rPr lang="en-US" altLang="zh-CN" sz="2000" baseline="-22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R</a:t>
            </a:r>
            <a:r>
              <a:rPr lang="en-US" altLang="zh-CN" sz="2000" baseline="-22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R</a:t>
            </a:r>
            <a:r>
              <a:rPr lang="en-US" altLang="zh-CN" sz="2000" baseline="-22000" dirty="0" err="1">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 每个记录</a:t>
            </a:r>
            <a:r>
              <a:rPr lang="en-US" altLang="zh-CN" sz="2000" dirty="0" err="1">
                <a:latin typeface="Times New Roman" pitchFamily="18" charset="0"/>
                <a:cs typeface="Times New Roman" pitchFamily="18" charset="0"/>
              </a:rPr>
              <a:t>R</a:t>
            </a:r>
            <a:r>
              <a:rPr lang="en-US" altLang="zh-CN" sz="2000" baseline="-22000" dirty="0" err="1">
                <a:latin typeface="Times New Roman" pitchFamily="18" charset="0"/>
                <a:cs typeface="Times New Roman" pitchFamily="18" charset="0"/>
              </a:rPr>
              <a:t>i</a:t>
            </a:r>
            <a:r>
              <a:rPr lang="zh-CN" altLang="en-US" sz="2000" dirty="0">
                <a:latin typeface="Times New Roman" pitchFamily="18" charset="0"/>
                <a:cs typeface="Times New Roman" pitchFamily="18" charset="0"/>
              </a:rPr>
              <a:t>的关键字是由若干项</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数据项</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组成，即记录</a:t>
            </a:r>
            <a:r>
              <a:rPr lang="en-US" altLang="zh-CN" sz="2000" dirty="0" err="1">
                <a:latin typeface="Times New Roman" pitchFamily="18" charset="0"/>
                <a:cs typeface="Times New Roman" pitchFamily="18" charset="0"/>
              </a:rPr>
              <a:t>R</a:t>
            </a:r>
            <a:r>
              <a:rPr lang="en-US" altLang="zh-CN" sz="2000" baseline="-22000" dirty="0" err="1">
                <a:latin typeface="Times New Roman" pitchFamily="18" charset="0"/>
                <a:cs typeface="Times New Roman" pitchFamily="18" charset="0"/>
              </a:rPr>
              <a:t>i</a:t>
            </a:r>
            <a:r>
              <a:rPr lang="zh-CN" altLang="en-US" sz="2000" dirty="0">
                <a:latin typeface="Times New Roman" pitchFamily="18" charset="0"/>
                <a:cs typeface="Times New Roman" pitchFamily="18" charset="0"/>
              </a:rPr>
              <a:t>的关键字</a:t>
            </a:r>
            <a:r>
              <a:rPr lang="en-US" altLang="zh-CN" sz="2000" dirty="0">
                <a:latin typeface="Times New Roman" pitchFamily="18" charset="0"/>
                <a:cs typeface="Times New Roman" pitchFamily="18" charset="0"/>
              </a:rPr>
              <a:t>Key</a:t>
            </a:r>
            <a:r>
              <a:rPr lang="zh-CN" altLang="en-US" sz="2000" dirty="0">
                <a:latin typeface="Times New Roman" pitchFamily="18" charset="0"/>
                <a:cs typeface="Times New Roman" pitchFamily="18" charset="0"/>
              </a:rPr>
              <a:t>是若干项的集合： </a:t>
            </a:r>
            <a:r>
              <a:rPr lang="en-US" altLang="zh-CN" sz="2000" dirty="0">
                <a:latin typeface="Times New Roman" pitchFamily="18" charset="0"/>
                <a:cs typeface="Times New Roman" pitchFamily="18" charset="0"/>
              </a:rPr>
              <a:t>{K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 …,K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d</a:t>
            </a:r>
            <a:r>
              <a:rPr lang="en-US" altLang="zh-CN" sz="2000" dirty="0">
                <a:latin typeface="Times New Roman" pitchFamily="18" charset="0"/>
                <a:cs typeface="Times New Roman" pitchFamily="18" charset="0"/>
              </a:rPr>
              <a:t>}(d&gt;1) </a:t>
            </a:r>
            <a:r>
              <a:rPr lang="zh-CN" altLang="en-US" sz="2000" dirty="0">
                <a:latin typeface="Times New Roman" pitchFamily="18" charset="0"/>
                <a:cs typeface="Times New Roman" pitchFamily="18" charset="0"/>
              </a:rPr>
              <a:t>。</a:t>
            </a:r>
          </a:p>
          <a:p>
            <a:pPr>
              <a:lnSpc>
                <a:spcPct val="150000"/>
              </a:lnSpc>
              <a:spcBef>
                <a:spcPts val="1200"/>
              </a:spcBef>
            </a:pPr>
            <a:r>
              <a:rPr lang="zh-CN" altLang="en-US" sz="2000" dirty="0">
                <a:latin typeface="Times New Roman" pitchFamily="18" charset="0"/>
                <a:cs typeface="Times New Roman" pitchFamily="18" charset="0"/>
              </a:rPr>
              <a:t>记录</a:t>
            </a:r>
            <a:r>
              <a:rPr lang="en-US" altLang="zh-CN" sz="2000" dirty="0">
                <a:latin typeface="Times New Roman" pitchFamily="18" charset="0"/>
                <a:cs typeface="Times New Roman" pitchFamily="18" charset="0"/>
              </a:rPr>
              <a:t>{R</a:t>
            </a:r>
            <a:r>
              <a:rPr lang="en-US" altLang="zh-CN" sz="2000" baseline="-22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R</a:t>
            </a:r>
            <a:r>
              <a:rPr lang="en-US" altLang="zh-CN" sz="2000" baseline="-22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R</a:t>
            </a:r>
            <a:r>
              <a:rPr lang="en-US" altLang="zh-CN" sz="2000" baseline="-22000" dirty="0" err="1">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有序的，指的是</a:t>
            </a:r>
            <a:r>
              <a:rPr lang="zh-CN" altLang="en-US" sz="2000" dirty="0">
                <a:latin typeface="Times New Roman" pitchFamily="18" charset="0"/>
                <a:cs typeface="Times New Roman" pitchFamily="18" charset="0"/>
                <a:sym typeface="Symbol" pitchFamily="18" charset="2"/>
              </a:rPr>
              <a:t></a:t>
            </a:r>
            <a:r>
              <a:rPr lang="en-US" altLang="zh-CN" sz="2000" dirty="0">
                <a:latin typeface="Times New Roman" pitchFamily="18" charset="0"/>
                <a:cs typeface="Times New Roman" pitchFamily="18" charset="0"/>
              </a:rPr>
              <a:t>i, j∈[1,n]</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i&lt;j </a:t>
            </a:r>
            <a:r>
              <a:rPr lang="zh-CN" altLang="en-US" sz="2000" dirty="0">
                <a:latin typeface="Times New Roman" pitchFamily="18" charset="0"/>
                <a:cs typeface="Times New Roman" pitchFamily="18" charset="0"/>
              </a:rPr>
              <a:t>，若记录的关键字满足：</a:t>
            </a:r>
          </a:p>
          <a:p>
            <a:pPr marL="533400" lvl="1" indent="0">
              <a:lnSpc>
                <a:spcPct val="150000"/>
              </a:lnSpc>
              <a:spcBef>
                <a:spcPts val="1200"/>
              </a:spcBef>
              <a:buFont typeface="Wingdings" pitchFamily="2" charset="2"/>
              <a:buNone/>
            </a:pPr>
            <a:r>
              <a:rPr lang="en-US" altLang="zh-CN" dirty="0">
                <a:latin typeface="Times New Roman" pitchFamily="18" charset="0"/>
                <a:cs typeface="Times New Roman" pitchFamily="18" charset="0"/>
              </a:rPr>
              <a:t>{K</a:t>
            </a:r>
            <a:r>
              <a:rPr lang="en-US" altLang="zh-CN" baseline="-22000" dirty="0">
                <a:latin typeface="Times New Roman" pitchFamily="18" charset="0"/>
                <a:cs typeface="Times New Roman" pitchFamily="18" charset="0"/>
              </a:rPr>
              <a:t>i</a:t>
            </a:r>
            <a:r>
              <a:rPr lang="en-US" altLang="zh-CN" baseline="28000" dirty="0">
                <a:latin typeface="Times New Roman" pitchFamily="18" charset="0"/>
                <a:cs typeface="Times New Roman" pitchFamily="18" charset="0"/>
              </a:rPr>
              <a:t>1</a:t>
            </a:r>
            <a:r>
              <a:rPr lang="en-US" altLang="zh-CN" dirty="0">
                <a:latin typeface="Times New Roman" pitchFamily="18" charset="0"/>
                <a:cs typeface="Times New Roman" pitchFamily="18" charset="0"/>
              </a:rPr>
              <a:t>, K</a:t>
            </a:r>
            <a:r>
              <a:rPr lang="en-US" altLang="zh-CN" baseline="-22000" dirty="0">
                <a:latin typeface="Times New Roman" pitchFamily="18" charset="0"/>
                <a:cs typeface="Times New Roman" pitchFamily="18" charset="0"/>
              </a:rPr>
              <a:t>i</a:t>
            </a:r>
            <a:r>
              <a:rPr lang="en-US" altLang="zh-CN" baseline="28000" dirty="0">
                <a:latin typeface="Times New Roman" pitchFamily="18" charset="0"/>
                <a:cs typeface="Times New Roman" pitchFamily="18" charset="0"/>
              </a:rPr>
              <a:t>2</a:t>
            </a:r>
            <a:r>
              <a:rPr lang="en-US" altLang="zh-CN" dirty="0">
                <a:latin typeface="Times New Roman" pitchFamily="18" charset="0"/>
                <a:cs typeface="Times New Roman" pitchFamily="18" charset="0"/>
              </a:rPr>
              <a:t>, …K</a:t>
            </a:r>
            <a:r>
              <a:rPr lang="en-US" altLang="zh-CN" baseline="-22000" dirty="0">
                <a:latin typeface="Times New Roman" pitchFamily="18" charset="0"/>
                <a:cs typeface="Times New Roman" pitchFamily="18" charset="0"/>
              </a:rPr>
              <a:t>i</a:t>
            </a:r>
            <a:r>
              <a:rPr lang="en-US" altLang="zh-CN" baseline="28000" dirty="0">
                <a:latin typeface="Times New Roman" pitchFamily="18" charset="0"/>
                <a:cs typeface="Times New Roman" pitchFamily="18" charset="0"/>
              </a:rPr>
              <a:t>d</a:t>
            </a:r>
            <a:r>
              <a:rPr lang="en-US" altLang="zh-CN" dirty="0">
                <a:latin typeface="Times New Roman" pitchFamily="18" charset="0"/>
                <a:cs typeface="Times New Roman" pitchFamily="18" charset="0"/>
              </a:rPr>
              <a:t>}&lt;{K</a:t>
            </a:r>
            <a:r>
              <a:rPr lang="en-US" altLang="zh-CN" baseline="-22000" dirty="0">
                <a:latin typeface="Times New Roman" pitchFamily="18" charset="0"/>
                <a:cs typeface="Times New Roman" pitchFamily="18" charset="0"/>
              </a:rPr>
              <a:t>j</a:t>
            </a:r>
            <a:r>
              <a:rPr lang="en-US" altLang="zh-CN" baseline="28000" dirty="0">
                <a:latin typeface="Times New Roman" pitchFamily="18" charset="0"/>
                <a:cs typeface="Times New Roman" pitchFamily="18" charset="0"/>
              </a:rPr>
              <a:t>1</a:t>
            </a:r>
            <a:r>
              <a:rPr lang="en-US" altLang="zh-CN" dirty="0">
                <a:latin typeface="Times New Roman" pitchFamily="18" charset="0"/>
                <a:cs typeface="Times New Roman" pitchFamily="18" charset="0"/>
              </a:rPr>
              <a:t>, K</a:t>
            </a:r>
            <a:r>
              <a:rPr lang="en-US" altLang="zh-CN" baseline="-22000" dirty="0">
                <a:latin typeface="Times New Roman" pitchFamily="18" charset="0"/>
                <a:cs typeface="Times New Roman" pitchFamily="18" charset="0"/>
              </a:rPr>
              <a:t>j</a:t>
            </a:r>
            <a:r>
              <a:rPr lang="en-US" altLang="zh-CN" baseline="28000" dirty="0">
                <a:latin typeface="Times New Roman" pitchFamily="18" charset="0"/>
                <a:cs typeface="Times New Roman" pitchFamily="18" charset="0"/>
              </a:rPr>
              <a:t>2</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K</a:t>
            </a:r>
            <a:r>
              <a:rPr lang="en-US" altLang="zh-CN" baseline="-22000" dirty="0" err="1">
                <a:latin typeface="Times New Roman" pitchFamily="18" charset="0"/>
                <a:cs typeface="Times New Roman" pitchFamily="18" charset="0"/>
              </a:rPr>
              <a:t>j</a:t>
            </a:r>
            <a:r>
              <a:rPr lang="en-US" altLang="zh-CN" baseline="28000" dirty="0" err="1">
                <a:latin typeface="Times New Roman" pitchFamily="18" charset="0"/>
                <a:cs typeface="Times New Roman" pitchFamily="18" charset="0"/>
              </a:rPr>
              <a:t>d</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p>
          <a:p>
            <a:pPr marL="533400" lvl="1" indent="0">
              <a:lnSpc>
                <a:spcPct val="150000"/>
              </a:lnSpc>
              <a:spcBef>
                <a:spcPts val="1200"/>
              </a:spcBef>
              <a:buFont typeface="Wingdings" pitchFamily="2" charset="2"/>
              <a:buNone/>
            </a:pPr>
            <a:r>
              <a:rPr lang="zh-CN" altLang="en-US" dirty="0">
                <a:latin typeface="Times New Roman" pitchFamily="18" charset="0"/>
                <a:cs typeface="Times New Roman" pitchFamily="18" charset="0"/>
              </a:rPr>
              <a:t>即</a:t>
            </a:r>
            <a:r>
              <a:rPr lang="en-US" altLang="zh-CN" dirty="0">
                <a:latin typeface="Times New Roman" pitchFamily="18" charset="0"/>
                <a:cs typeface="Times New Roman" pitchFamily="18" charset="0"/>
              </a:rPr>
              <a:t>K</a:t>
            </a:r>
            <a:r>
              <a:rPr lang="en-US" altLang="zh-CN" baseline="-22000" dirty="0">
                <a:latin typeface="Times New Roman" pitchFamily="18" charset="0"/>
                <a:cs typeface="Times New Roman" pitchFamily="18" charset="0"/>
              </a:rPr>
              <a:t>i</a:t>
            </a:r>
            <a:r>
              <a:rPr lang="en-US" altLang="zh-CN" baseline="28000" dirty="0">
                <a:latin typeface="Times New Roman" pitchFamily="18" charset="0"/>
                <a:cs typeface="Times New Roman" pitchFamily="18" charset="0"/>
              </a:rPr>
              <a:t>p </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K</a:t>
            </a:r>
            <a:r>
              <a:rPr lang="en-US" altLang="zh-CN" baseline="-22000" dirty="0" err="1">
                <a:latin typeface="Times New Roman" pitchFamily="18" charset="0"/>
                <a:cs typeface="Times New Roman" pitchFamily="18" charset="0"/>
              </a:rPr>
              <a:t>j</a:t>
            </a:r>
            <a:r>
              <a:rPr lang="en-US" altLang="zh-CN" baseline="28000" dirty="0" err="1">
                <a:latin typeface="Times New Roman" pitchFamily="18" charset="0"/>
                <a:cs typeface="Times New Roman" pitchFamily="18" charset="0"/>
              </a:rPr>
              <a:t>p</a:t>
            </a:r>
            <a:r>
              <a:rPr lang="en-US" altLang="zh-CN" baseline="28000" dirty="0">
                <a:latin typeface="Times New Roman" pitchFamily="18" charset="0"/>
                <a:cs typeface="Times New Roman" pitchFamily="18" charset="0"/>
              </a:rPr>
              <a:t> </a:t>
            </a:r>
            <a:r>
              <a:rPr lang="en-US" altLang="zh-CN" dirty="0">
                <a:latin typeface="Times New Roman" pitchFamily="18" charset="0"/>
                <a:cs typeface="Times New Roman" pitchFamily="18" charset="0"/>
              </a:rPr>
              <a:t>(p=1, 2, … d)        </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89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28924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直接插入排序 </a:t>
            </a:r>
            <a:r>
              <a:rPr lang="en-US" altLang="zh-CN" dirty="0"/>
              <a:t>(Insertion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文本框 5"/>
          <p:cNvSpPr txBox="1"/>
          <p:nvPr/>
        </p:nvSpPr>
        <p:spPr>
          <a:xfrm>
            <a:off x="1480457" y="-1121229"/>
            <a:ext cx="184731" cy="369332"/>
          </a:xfrm>
          <a:prstGeom prst="rect">
            <a:avLst/>
          </a:prstGeom>
          <a:noFill/>
        </p:spPr>
        <p:txBody>
          <a:bodyPr wrap="none" rtlCol="0">
            <a:spAutoFit/>
          </a:bodyPr>
          <a:lstStyle/>
          <a:p>
            <a:endParaRPr kumimoji="1" lang="zh-CN" altLang="en-US" dirty="0"/>
          </a:p>
        </p:txBody>
      </p:sp>
      <p:pic>
        <p:nvPicPr>
          <p:cNvPr id="7" name="图片 6"/>
          <p:cNvPicPr>
            <a:picLocks noChangeAspect="1"/>
          </p:cNvPicPr>
          <p:nvPr/>
        </p:nvPicPr>
        <p:blipFill>
          <a:blip r:embed="rId2"/>
          <a:stretch>
            <a:fillRect/>
          </a:stretch>
        </p:blipFill>
        <p:spPr>
          <a:xfrm>
            <a:off x="633642" y="1051369"/>
            <a:ext cx="7876715" cy="5072312"/>
          </a:xfrm>
          <a:prstGeom prst="rect">
            <a:avLst/>
          </a:prstGeom>
        </p:spPr>
      </p:pic>
    </p:spTree>
    <p:extLst>
      <p:ext uri="{BB962C8B-B14F-4D97-AF65-F5344CB8AC3E}">
        <p14:creationId xmlns:p14="http://schemas.microsoft.com/office/powerpoint/2010/main" val="3996936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lstStyle/>
          <a:p>
            <a:r>
              <a:rPr lang="zh-CN" altLang="en-US" dirty="0"/>
              <a:t>多关键字排序思想</a:t>
            </a:r>
          </a:p>
          <a:p>
            <a:pPr fontAlgn="base">
              <a:lnSpc>
                <a:spcPct val="150000"/>
              </a:lnSpc>
              <a:spcBef>
                <a:spcPts val="1200"/>
              </a:spcBef>
              <a:spcAft>
                <a:spcPct val="0"/>
              </a:spcAft>
              <a:buClr>
                <a:srgbClr val="3366FF"/>
              </a:buClr>
              <a:buSzPct val="80000"/>
            </a:pPr>
            <a:r>
              <a:rPr lang="zh-CN" altLang="en-US" sz="2000" dirty="0">
                <a:latin typeface="Times New Roman" pitchFamily="18" charset="0"/>
                <a:cs typeface="Times New Roman" pitchFamily="18" charset="0"/>
              </a:rPr>
              <a:t>先按第一个关键字</a:t>
            </a:r>
            <a:r>
              <a:rPr lang="en-US" altLang="zh-CN" sz="2000" dirty="0">
                <a:latin typeface="Times New Roman" pitchFamily="18" charset="0"/>
                <a:cs typeface="Times New Roman" pitchFamily="18" charset="0"/>
              </a:rPr>
              <a:t>K</a:t>
            </a:r>
            <a:r>
              <a:rPr lang="en-US" altLang="zh-CN" sz="2000" baseline="30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进行排序，将记录序列分成若干个子序列，每个子序列有相同的</a:t>
            </a:r>
            <a:r>
              <a:rPr lang="en-US" altLang="zh-CN" sz="2000" dirty="0">
                <a:latin typeface="Times New Roman" pitchFamily="18" charset="0"/>
                <a:cs typeface="Times New Roman" pitchFamily="18" charset="0"/>
              </a:rPr>
              <a:t>K</a:t>
            </a:r>
            <a:r>
              <a:rPr lang="en-US" altLang="zh-CN" sz="2000" baseline="30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值；然后分别对每个子序列按第二个关键字</a:t>
            </a:r>
            <a:r>
              <a:rPr lang="en-US" altLang="zh-CN" sz="2000" dirty="0">
                <a:latin typeface="Times New Roman" pitchFamily="18" charset="0"/>
                <a:cs typeface="Times New Roman" pitchFamily="18" charset="0"/>
              </a:rPr>
              <a:t>K</a:t>
            </a:r>
            <a:r>
              <a:rPr lang="en-US" altLang="zh-CN" sz="2000" baseline="30000" dirty="0">
                <a:latin typeface="Times New Roman" pitchFamily="18" charset="0"/>
                <a:cs typeface="Times New Roman" pitchFamily="18" charset="0"/>
              </a:rPr>
              <a:t>2</a:t>
            </a:r>
            <a:r>
              <a:rPr lang="zh-CN" altLang="en-US" sz="2000" dirty="0">
                <a:latin typeface="Times New Roman" pitchFamily="18" charset="0"/>
                <a:cs typeface="Times New Roman" pitchFamily="18" charset="0"/>
              </a:rPr>
              <a:t>进行排序，每个子序列又被分成若干个更小的子序列；如此重复，直到按最后一个关键字</a:t>
            </a:r>
            <a:r>
              <a:rPr lang="en-US" altLang="zh-CN" sz="2000" dirty="0" err="1">
                <a:latin typeface="Times New Roman" pitchFamily="18" charset="0"/>
                <a:cs typeface="Times New Roman" pitchFamily="18" charset="0"/>
              </a:rPr>
              <a:t>K</a:t>
            </a:r>
            <a:r>
              <a:rPr lang="en-US" altLang="zh-CN" sz="2000" baseline="30000" dirty="0" err="1">
                <a:latin typeface="Times New Roman" pitchFamily="18" charset="0"/>
                <a:cs typeface="Times New Roman" pitchFamily="18" charset="0"/>
              </a:rPr>
              <a:t>d</a:t>
            </a:r>
            <a:r>
              <a:rPr lang="zh-CN" altLang="en-US" sz="2000" dirty="0">
                <a:latin typeface="Times New Roman" pitchFamily="18" charset="0"/>
                <a:cs typeface="Times New Roman" pitchFamily="18" charset="0"/>
              </a:rPr>
              <a:t>进行排序。</a:t>
            </a:r>
          </a:p>
          <a:p>
            <a:pPr fontAlgn="base">
              <a:lnSpc>
                <a:spcPct val="150000"/>
              </a:lnSpc>
              <a:spcBef>
                <a:spcPts val="1200"/>
              </a:spcBef>
              <a:spcAft>
                <a:spcPct val="0"/>
              </a:spcAft>
              <a:buClr>
                <a:srgbClr val="3366FF"/>
              </a:buClr>
              <a:buSzPct val="80000"/>
            </a:pPr>
            <a:r>
              <a:rPr lang="zh-CN" altLang="en-US" sz="2000" dirty="0">
                <a:latin typeface="Times New Roman" pitchFamily="18" charset="0"/>
                <a:cs typeface="Times New Roman" pitchFamily="18" charset="0"/>
              </a:rPr>
              <a:t>最后，将所有的子序列依次联接成一个有序的记录序列，该方法称为</a:t>
            </a:r>
            <a:r>
              <a:rPr lang="zh-CN" altLang="en-US" sz="2000" b="1" dirty="0">
                <a:solidFill>
                  <a:srgbClr val="0000FF"/>
                </a:solidFill>
                <a:latin typeface="Times New Roman" pitchFamily="18" charset="0"/>
                <a:cs typeface="Times New Roman" pitchFamily="18" charset="0"/>
              </a:rPr>
              <a:t>最高位优先</a:t>
            </a:r>
            <a:r>
              <a:rPr lang="en-US" altLang="zh-CN" sz="2000" b="1" dirty="0">
                <a:solidFill>
                  <a:srgbClr val="0000FF"/>
                </a:solidFill>
                <a:latin typeface="Times New Roman" pitchFamily="18" charset="0"/>
                <a:cs typeface="Times New Roman" pitchFamily="18" charset="0"/>
              </a:rPr>
              <a:t>(M</a:t>
            </a:r>
            <a:r>
              <a:rPr lang="en-US" altLang="zh-CN" sz="2000" b="1" dirty="0">
                <a:latin typeface="Times New Roman" pitchFamily="18" charset="0"/>
                <a:cs typeface="Times New Roman" pitchFamily="18" charset="0"/>
              </a:rPr>
              <a:t>ost</a:t>
            </a:r>
            <a:r>
              <a:rPr lang="en-US" altLang="zh-CN" sz="2000" b="1" dirty="0">
                <a:solidFill>
                  <a:srgbClr val="0000FF"/>
                </a:solidFill>
                <a:latin typeface="Times New Roman" pitchFamily="18" charset="0"/>
                <a:cs typeface="Times New Roman" pitchFamily="18" charset="0"/>
              </a:rPr>
              <a:t> S</a:t>
            </a:r>
            <a:r>
              <a:rPr lang="en-US" altLang="zh-CN" sz="2000" b="1" dirty="0">
                <a:latin typeface="Times New Roman" pitchFamily="18" charset="0"/>
                <a:cs typeface="Times New Roman" pitchFamily="18" charset="0"/>
              </a:rPr>
              <a:t>ignificant</a:t>
            </a:r>
            <a:r>
              <a:rPr lang="en-US" altLang="zh-CN" sz="2000" b="1" dirty="0">
                <a:solidFill>
                  <a:srgbClr val="0000FF"/>
                </a:solidFill>
                <a:latin typeface="Times New Roman" pitchFamily="18" charset="0"/>
                <a:cs typeface="Times New Roman" pitchFamily="18" charset="0"/>
              </a:rPr>
              <a:t> D</a:t>
            </a:r>
            <a:r>
              <a:rPr lang="en-US" altLang="zh-CN" sz="2000" b="1" dirty="0">
                <a:latin typeface="Times New Roman" pitchFamily="18" charset="0"/>
                <a:cs typeface="Times New Roman" pitchFamily="18" charset="0"/>
              </a:rPr>
              <a:t>igit</a:t>
            </a:r>
            <a:r>
              <a:rPr lang="en-US" altLang="zh-CN" sz="2000" b="1" dirty="0">
                <a:solidFill>
                  <a:srgbClr val="0000FF"/>
                </a:solidFill>
                <a:latin typeface="Times New Roman" pitchFamily="18" charset="0"/>
                <a:cs typeface="Times New Roman" pitchFamily="18" charset="0"/>
              </a:rPr>
              <a:t> </a:t>
            </a:r>
            <a:r>
              <a:rPr lang="en-US" altLang="zh-CN" sz="2000" b="1" dirty="0">
                <a:latin typeface="Times New Roman" pitchFamily="18" charset="0"/>
                <a:cs typeface="Times New Roman" pitchFamily="18" charset="0"/>
              </a:rPr>
              <a:t>first</a:t>
            </a:r>
            <a:r>
              <a:rPr lang="en-US" altLang="zh-CN" sz="2000" b="1" dirty="0">
                <a:solidFill>
                  <a:srgbClr val="0000FF"/>
                </a:solidFill>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p>
          <a:p>
            <a:pPr fontAlgn="base">
              <a:lnSpc>
                <a:spcPct val="150000"/>
              </a:lnSpc>
              <a:spcBef>
                <a:spcPts val="1200"/>
              </a:spcBef>
              <a:spcAft>
                <a:spcPct val="0"/>
              </a:spcAft>
              <a:buClr>
                <a:srgbClr val="3366FF"/>
              </a:buClr>
              <a:buSzPct val="80000"/>
            </a:pPr>
            <a:r>
              <a:rPr lang="zh-CN" altLang="en-US" sz="2000" dirty="0">
                <a:latin typeface="Times New Roman" pitchFamily="18" charset="0"/>
                <a:cs typeface="Times New Roman" pitchFamily="18" charset="0"/>
              </a:rPr>
              <a:t>另一种方法正好相反，排序的顺序是从最低位开始，称为</a:t>
            </a:r>
            <a:r>
              <a:rPr lang="zh-CN" altLang="en-US" sz="2000" b="1" dirty="0">
                <a:solidFill>
                  <a:srgbClr val="0000FF"/>
                </a:solidFill>
                <a:latin typeface="Times New Roman" pitchFamily="18" charset="0"/>
                <a:cs typeface="Times New Roman" pitchFamily="18" charset="0"/>
              </a:rPr>
              <a:t>最低位优先</a:t>
            </a:r>
            <a:r>
              <a:rPr lang="en-US" altLang="zh-CN" sz="2000" b="1" dirty="0">
                <a:solidFill>
                  <a:srgbClr val="0000FF"/>
                </a:solidFill>
                <a:latin typeface="Times New Roman" pitchFamily="18" charset="0"/>
                <a:cs typeface="Times New Roman" pitchFamily="18" charset="0"/>
              </a:rPr>
              <a:t>(L</a:t>
            </a:r>
            <a:r>
              <a:rPr lang="en-US" altLang="zh-CN" sz="2000" b="1" dirty="0">
                <a:latin typeface="Times New Roman" pitchFamily="18" charset="0"/>
                <a:cs typeface="Times New Roman" pitchFamily="18" charset="0"/>
              </a:rPr>
              <a:t>east</a:t>
            </a:r>
            <a:r>
              <a:rPr lang="en-US" altLang="zh-CN" sz="2000" b="1" dirty="0">
                <a:solidFill>
                  <a:srgbClr val="0000FF"/>
                </a:solidFill>
                <a:latin typeface="Times New Roman" pitchFamily="18" charset="0"/>
                <a:cs typeface="Times New Roman" pitchFamily="18" charset="0"/>
              </a:rPr>
              <a:t> S</a:t>
            </a:r>
            <a:r>
              <a:rPr lang="en-US" altLang="zh-CN" sz="2000" b="1" dirty="0">
                <a:latin typeface="Times New Roman" pitchFamily="18" charset="0"/>
                <a:cs typeface="Times New Roman" pitchFamily="18" charset="0"/>
              </a:rPr>
              <a:t>ignificant</a:t>
            </a:r>
            <a:r>
              <a:rPr lang="en-US" altLang="zh-CN" sz="2000" b="1" dirty="0">
                <a:solidFill>
                  <a:srgbClr val="0000FF"/>
                </a:solidFill>
                <a:latin typeface="Times New Roman" pitchFamily="18" charset="0"/>
                <a:cs typeface="Times New Roman" pitchFamily="18" charset="0"/>
              </a:rPr>
              <a:t> D</a:t>
            </a:r>
            <a:r>
              <a:rPr lang="en-US" altLang="zh-CN" sz="2000" b="1" dirty="0">
                <a:latin typeface="Times New Roman" pitchFamily="18" charset="0"/>
                <a:cs typeface="Times New Roman" pitchFamily="18" charset="0"/>
              </a:rPr>
              <a:t>igit</a:t>
            </a:r>
            <a:r>
              <a:rPr lang="en-US" altLang="zh-CN" sz="2000" b="1" dirty="0">
                <a:solidFill>
                  <a:srgbClr val="0000FF"/>
                </a:solidFill>
                <a:latin typeface="Times New Roman" pitchFamily="18" charset="0"/>
                <a:cs typeface="Times New Roman" pitchFamily="18" charset="0"/>
              </a:rPr>
              <a:t> </a:t>
            </a:r>
            <a:r>
              <a:rPr lang="en-US" altLang="zh-CN" sz="2000" b="1" dirty="0">
                <a:latin typeface="Times New Roman" pitchFamily="18" charset="0"/>
                <a:cs typeface="Times New Roman" pitchFamily="18" charset="0"/>
              </a:rPr>
              <a:t>first</a:t>
            </a:r>
            <a:r>
              <a:rPr lang="en-US" altLang="zh-CN" sz="2000" b="1" dirty="0">
                <a:solidFill>
                  <a:srgbClr val="0000FF"/>
                </a:solidFill>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073562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lstStyle/>
          <a:p>
            <a:r>
              <a:rPr lang="zh-CN" altLang="en-US" dirty="0"/>
              <a:t>链式基数排序</a:t>
            </a:r>
            <a:endParaRPr lang="en-US" altLang="zh-CN" dirty="0"/>
          </a:p>
          <a:p>
            <a:pPr>
              <a:lnSpc>
                <a:spcPct val="150000"/>
              </a:lnSpc>
              <a:spcBef>
                <a:spcPts val="1200"/>
              </a:spcBef>
            </a:pPr>
            <a:r>
              <a:rPr lang="zh-CN" altLang="en-US" sz="2000" dirty="0">
                <a:latin typeface="Times New Roman" pitchFamily="18" charset="0"/>
                <a:cs typeface="Times New Roman" pitchFamily="18" charset="0"/>
              </a:rPr>
              <a:t>若记录的关键字由若干确定的部分</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又称为 “位”</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组成，每一位</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部分</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都有确定数目的取值。对这样的记录序列排序的有效方法是基数排序。</a:t>
            </a:r>
          </a:p>
          <a:p>
            <a:pPr>
              <a:lnSpc>
                <a:spcPct val="150000"/>
              </a:lnSpc>
              <a:spcBef>
                <a:spcPts val="1200"/>
              </a:spcBef>
            </a:pPr>
            <a:r>
              <a:rPr lang="zh-CN" altLang="en-US" sz="2000" dirty="0">
                <a:latin typeface="Times New Roman" pitchFamily="18" charset="0"/>
                <a:cs typeface="Times New Roman" pitchFamily="18" charset="0"/>
              </a:rPr>
              <a:t>设有</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个待排序记录</a:t>
            </a:r>
            <a:r>
              <a:rPr lang="en-US" altLang="zh-CN" sz="2000" dirty="0">
                <a:latin typeface="Times New Roman" pitchFamily="18" charset="0"/>
                <a:cs typeface="Times New Roman" pitchFamily="18" charset="0"/>
              </a:rPr>
              <a:t>{R</a:t>
            </a:r>
            <a:r>
              <a:rPr lang="en-US" altLang="zh-CN" sz="2000" baseline="-22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R</a:t>
            </a:r>
            <a:r>
              <a:rPr lang="en-US" altLang="zh-CN" sz="2000" baseline="-22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R</a:t>
            </a:r>
            <a:r>
              <a:rPr lang="en-US" altLang="zh-CN" sz="2000" baseline="-22000" dirty="0" err="1">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单</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关键字是由</a:t>
            </a:r>
            <a:r>
              <a:rPr lang="en-US" altLang="zh-CN" sz="2000" dirty="0">
                <a:latin typeface="Times New Roman" pitchFamily="18" charset="0"/>
                <a:cs typeface="Times New Roman" pitchFamily="18" charset="0"/>
              </a:rPr>
              <a:t>d</a:t>
            </a:r>
            <a:r>
              <a:rPr lang="zh-CN" altLang="en-US" sz="2000" dirty="0">
                <a:latin typeface="Times New Roman" pitchFamily="18" charset="0"/>
                <a:cs typeface="Times New Roman" pitchFamily="18" charset="0"/>
              </a:rPr>
              <a:t>位</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部分</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组成，每位有</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种取值，则关键字</a:t>
            </a:r>
            <a:r>
              <a:rPr lang="en-US" altLang="zh-CN" sz="2000" dirty="0">
                <a:latin typeface="Times New Roman" pitchFamily="18" charset="0"/>
                <a:cs typeface="Times New Roman" pitchFamily="18" charset="0"/>
              </a:rPr>
              <a:t>R[i].key</a:t>
            </a:r>
            <a:r>
              <a:rPr lang="zh-CN" altLang="en-US" sz="2000" dirty="0">
                <a:latin typeface="Times New Roman" pitchFamily="18" charset="0"/>
                <a:cs typeface="Times New Roman" pitchFamily="18" charset="0"/>
              </a:rPr>
              <a:t>可以看成一个</a:t>
            </a:r>
            <a:r>
              <a:rPr lang="en-US" altLang="zh-CN" sz="2000" dirty="0">
                <a:latin typeface="Times New Roman" pitchFamily="18" charset="0"/>
                <a:cs typeface="Times New Roman" pitchFamily="18" charset="0"/>
              </a:rPr>
              <a:t>d</a:t>
            </a:r>
            <a:r>
              <a:rPr lang="zh-CN" altLang="en-US" sz="2000" dirty="0">
                <a:latin typeface="Times New Roman" pitchFamily="18" charset="0"/>
                <a:cs typeface="Times New Roman" pitchFamily="18" charset="0"/>
              </a:rPr>
              <a:t>元组： </a:t>
            </a:r>
            <a:r>
              <a:rPr lang="en-US" altLang="zh-CN" sz="2000" dirty="0">
                <a:latin typeface="Times New Roman" pitchFamily="18" charset="0"/>
                <a:cs typeface="Times New Roman" pitchFamily="18" charset="0"/>
              </a:rPr>
              <a:t>R[i].key={K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 …,K</a:t>
            </a:r>
            <a:r>
              <a:rPr lang="en-US" altLang="zh-CN" sz="2000" baseline="-22000" dirty="0">
                <a:latin typeface="Times New Roman" pitchFamily="18" charset="0"/>
                <a:cs typeface="Times New Roman" pitchFamily="18" charset="0"/>
              </a:rPr>
              <a:t>i</a:t>
            </a:r>
            <a:r>
              <a:rPr lang="en-US" altLang="zh-CN" sz="2000" baseline="28000" dirty="0">
                <a:latin typeface="Times New Roman" pitchFamily="18" charset="0"/>
                <a:cs typeface="Times New Roman" pitchFamily="18" charset="0"/>
              </a:rPr>
              <a:t>d</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a:t>
            </a:r>
          </a:p>
          <a:p>
            <a:pPr>
              <a:lnSpc>
                <a:spcPct val="150000"/>
              </a:lnSpc>
              <a:spcBef>
                <a:spcPts val="1200"/>
              </a:spcBef>
            </a:pPr>
            <a:r>
              <a:rPr lang="zh-CN" altLang="en-US" sz="2000" dirty="0">
                <a:latin typeface="Times New Roman" pitchFamily="18" charset="0"/>
                <a:cs typeface="Times New Roman" pitchFamily="18" charset="0"/>
              </a:rPr>
              <a:t>基数排序可以采用前面介绍的</a:t>
            </a:r>
            <a:r>
              <a:rPr lang="en-US" altLang="zh-CN" sz="2000" dirty="0">
                <a:latin typeface="Times New Roman" pitchFamily="18" charset="0"/>
                <a:cs typeface="Times New Roman" pitchFamily="18" charset="0"/>
              </a:rPr>
              <a:t>MSD</a:t>
            </a:r>
            <a:r>
              <a:rPr lang="zh-CN" altLang="en-US" sz="2000" dirty="0">
                <a:latin typeface="Times New Roman" pitchFamily="18" charset="0"/>
                <a:cs typeface="Times New Roman" pitchFamily="18" charset="0"/>
              </a:rPr>
              <a:t>或</a:t>
            </a:r>
            <a:r>
              <a:rPr lang="en-US" altLang="zh-CN" sz="2000" dirty="0">
                <a:latin typeface="Times New Roman" pitchFamily="18" charset="0"/>
                <a:cs typeface="Times New Roman" pitchFamily="18" charset="0"/>
              </a:rPr>
              <a:t>LSD</a:t>
            </a:r>
            <a:r>
              <a:rPr lang="zh-CN" altLang="en-US" sz="2000" dirty="0">
                <a:latin typeface="Times New Roman" pitchFamily="18" charset="0"/>
                <a:cs typeface="Times New Roman" pitchFamily="18" charset="0"/>
              </a:rPr>
              <a:t>方法。</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以下以</a:t>
            </a:r>
            <a:r>
              <a:rPr lang="en-US" altLang="zh-CN" sz="2000" dirty="0">
                <a:latin typeface="Times New Roman" pitchFamily="18" charset="0"/>
                <a:cs typeface="Times New Roman" pitchFamily="18" charset="0"/>
              </a:rPr>
              <a:t>LSD</a:t>
            </a:r>
            <a:r>
              <a:rPr lang="zh-CN" altLang="en-US" sz="2000" dirty="0">
                <a:latin typeface="Times New Roman" pitchFamily="18" charset="0"/>
                <a:cs typeface="Times New Roman" pitchFamily="18" charset="0"/>
              </a:rPr>
              <a:t>方法讨论链式基数排序。</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657620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lstStyle/>
          <a:p>
            <a:r>
              <a:rPr lang="zh-CN" altLang="en-US" dirty="0"/>
              <a:t>排序思想</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351363" y="1458857"/>
            <a:ext cx="8479367" cy="3785652"/>
          </a:xfrm>
          <a:prstGeom prst="rect">
            <a:avLst/>
          </a:prstGeom>
        </p:spPr>
        <p:txBody>
          <a:bodyPr wrap="square">
            <a:spAutoFit/>
          </a:bodyPr>
          <a:lstStyle/>
          <a:p>
            <a:pPr marL="381000" lvl="1" indent="-381000" fontAlgn="base">
              <a:lnSpc>
                <a:spcPct val="125000"/>
              </a:lnSpc>
              <a:spcBef>
                <a:spcPts val="12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⑴  首先以静态链表存储</a:t>
            </a:r>
            <a:r>
              <a:rPr lang="en-US" altLang="zh-CN" sz="2000" kern="0" dirty="0">
                <a:latin typeface="Times New Roman" pitchFamily="18" charset="0"/>
                <a:ea typeface="微软雅黑" pitchFamily="34" charset="-122"/>
                <a:cs typeface="Times New Roman" pitchFamily="18" charset="0"/>
              </a:rPr>
              <a:t>n</a:t>
            </a:r>
            <a:r>
              <a:rPr lang="zh-CN" altLang="en-US" sz="2000" kern="0" dirty="0">
                <a:latin typeface="Times New Roman" pitchFamily="18" charset="0"/>
                <a:ea typeface="微软雅黑" pitchFamily="34" charset="-122"/>
                <a:cs typeface="Times New Roman" pitchFamily="18" charset="0"/>
              </a:rPr>
              <a:t>个待排序记录，头结点指针指向第一个记录结点； </a:t>
            </a:r>
          </a:p>
          <a:p>
            <a:pPr marL="381000" lvl="1" indent="-381000" fontAlgn="base">
              <a:lnSpc>
                <a:spcPct val="125000"/>
              </a:lnSpc>
              <a:spcBef>
                <a:spcPts val="12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⑵  一趟排序的过程是：</a:t>
            </a:r>
          </a:p>
          <a:p>
            <a:pPr marL="804863" lvl="2" indent="-355600" fontAlgn="base">
              <a:lnSpc>
                <a:spcPct val="125000"/>
              </a:lnSpc>
              <a:spcBef>
                <a:spcPts val="1200"/>
              </a:spcBef>
              <a:spcAft>
                <a:spcPct val="0"/>
              </a:spcAft>
              <a:buClr>
                <a:srgbClr val="00FFFF"/>
              </a:buClr>
              <a:buSzPct val="60000"/>
            </a:pPr>
            <a:r>
              <a:rPr lang="zh-CN" altLang="en-US" sz="2000" kern="0" dirty="0">
                <a:latin typeface="Times New Roman" pitchFamily="18" charset="0"/>
                <a:ea typeface="微软雅黑" pitchFamily="34" charset="-122"/>
                <a:cs typeface="Times New Roman" pitchFamily="18" charset="0"/>
              </a:rPr>
              <a:t>①  </a:t>
            </a:r>
            <a:r>
              <a:rPr lang="zh-CN" altLang="en-US" sz="2000" b="1" kern="0" dirty="0">
                <a:solidFill>
                  <a:srgbClr val="FF0000"/>
                </a:solidFill>
                <a:latin typeface="Times New Roman" pitchFamily="18" charset="0"/>
                <a:ea typeface="微软雅黑" pitchFamily="34" charset="-122"/>
                <a:cs typeface="Times New Roman" pitchFamily="18" charset="0"/>
              </a:rPr>
              <a:t>分配</a:t>
            </a:r>
            <a:r>
              <a:rPr lang="zh-CN" altLang="en-US" sz="2000" kern="0" dirty="0">
                <a:latin typeface="Times New Roman" pitchFamily="18" charset="0"/>
                <a:ea typeface="微软雅黑" pitchFamily="34" charset="-122"/>
                <a:cs typeface="Times New Roman" pitchFamily="18" charset="0"/>
              </a:rPr>
              <a:t>： 按</a:t>
            </a:r>
            <a:r>
              <a:rPr lang="en-US" altLang="zh-CN" sz="2000" kern="0" dirty="0" err="1">
                <a:latin typeface="Times New Roman" pitchFamily="18" charset="0"/>
                <a:ea typeface="微软雅黑" pitchFamily="34" charset="-122"/>
                <a:cs typeface="Times New Roman" pitchFamily="18" charset="0"/>
              </a:rPr>
              <a:t>K</a:t>
            </a:r>
            <a:r>
              <a:rPr lang="en-US" altLang="zh-CN" sz="2000" kern="0" baseline="28000" dirty="0" err="1">
                <a:latin typeface="Times New Roman" pitchFamily="18" charset="0"/>
                <a:ea typeface="微软雅黑" pitchFamily="34" charset="-122"/>
                <a:cs typeface="Times New Roman" pitchFamily="18" charset="0"/>
              </a:rPr>
              <a:t>d</a:t>
            </a:r>
            <a:r>
              <a:rPr lang="zh-CN" altLang="en-US" sz="2000" kern="0" dirty="0">
                <a:latin typeface="Times New Roman" pitchFamily="18" charset="0"/>
                <a:ea typeface="微软雅黑" pitchFamily="34" charset="-122"/>
                <a:cs typeface="Times New Roman" pitchFamily="18" charset="0"/>
              </a:rPr>
              <a:t>值的升序顺序，改变记录指针，将链表中的记录结点分配到</a:t>
            </a:r>
            <a:r>
              <a:rPr lang="en-US" altLang="zh-CN" sz="2000" kern="0" dirty="0">
                <a:latin typeface="Times New Roman" pitchFamily="18" charset="0"/>
                <a:ea typeface="微软雅黑" pitchFamily="34" charset="-122"/>
                <a:cs typeface="Times New Roman" pitchFamily="18" charset="0"/>
              </a:rPr>
              <a:t>r</a:t>
            </a:r>
            <a:r>
              <a:rPr lang="zh-CN" altLang="en-US" sz="2000" kern="0" dirty="0">
                <a:latin typeface="Times New Roman" pitchFamily="18" charset="0"/>
                <a:ea typeface="微软雅黑" pitchFamily="34" charset="-122"/>
                <a:cs typeface="Times New Roman" pitchFamily="18" charset="0"/>
              </a:rPr>
              <a:t>个链表</a:t>
            </a:r>
            <a:r>
              <a:rPr lang="en-US" altLang="zh-CN" sz="2000" kern="0" dirty="0">
                <a:latin typeface="Times New Roman" pitchFamily="18" charset="0"/>
                <a:ea typeface="微软雅黑" pitchFamily="34" charset="-122"/>
                <a:cs typeface="Times New Roman" pitchFamily="18" charset="0"/>
              </a:rPr>
              <a:t>(</a:t>
            </a:r>
            <a:r>
              <a:rPr lang="zh-CN" altLang="en-US" sz="2000" kern="0" dirty="0">
                <a:latin typeface="Times New Roman" pitchFamily="18" charset="0"/>
                <a:ea typeface="微软雅黑" pitchFamily="34" charset="-122"/>
                <a:cs typeface="Times New Roman" pitchFamily="18" charset="0"/>
              </a:rPr>
              <a:t>桶</a:t>
            </a:r>
            <a:r>
              <a:rPr lang="en-US" altLang="zh-CN" sz="2000" kern="0" dirty="0">
                <a:latin typeface="Times New Roman" pitchFamily="18" charset="0"/>
                <a:ea typeface="微软雅黑" pitchFamily="34" charset="-122"/>
                <a:cs typeface="Times New Roman" pitchFamily="18" charset="0"/>
              </a:rPr>
              <a:t>)</a:t>
            </a:r>
            <a:r>
              <a:rPr lang="zh-CN" altLang="en-US" sz="2000" kern="0" dirty="0">
                <a:latin typeface="Times New Roman" pitchFamily="18" charset="0"/>
                <a:ea typeface="微软雅黑" pitchFamily="34" charset="-122"/>
                <a:cs typeface="Times New Roman" pitchFamily="18" charset="0"/>
              </a:rPr>
              <a:t>中，每个链表中所有记录的关键字的最低位</a:t>
            </a:r>
            <a:r>
              <a:rPr lang="en-US" altLang="zh-CN" sz="2000" kern="0" dirty="0">
                <a:latin typeface="Times New Roman" pitchFamily="18" charset="0"/>
                <a:ea typeface="微软雅黑" pitchFamily="34" charset="-122"/>
                <a:cs typeface="Times New Roman" pitchFamily="18" charset="0"/>
              </a:rPr>
              <a:t>(</a:t>
            </a:r>
            <a:r>
              <a:rPr lang="en-US" altLang="zh-CN" sz="2000" kern="0" dirty="0" err="1">
                <a:latin typeface="Times New Roman" pitchFamily="18" charset="0"/>
                <a:ea typeface="微软雅黑" pitchFamily="34" charset="-122"/>
                <a:cs typeface="Times New Roman" pitchFamily="18" charset="0"/>
              </a:rPr>
              <a:t>K</a:t>
            </a:r>
            <a:r>
              <a:rPr lang="en-US" altLang="zh-CN" sz="2000" kern="0" baseline="28000" dirty="0" err="1">
                <a:latin typeface="Times New Roman" pitchFamily="18" charset="0"/>
                <a:ea typeface="微软雅黑" pitchFamily="34" charset="-122"/>
                <a:cs typeface="Times New Roman" pitchFamily="18" charset="0"/>
              </a:rPr>
              <a:t>d</a:t>
            </a:r>
            <a:r>
              <a:rPr lang="en-US" altLang="zh-CN" sz="2000" kern="0" dirty="0">
                <a:latin typeface="Times New Roman" pitchFamily="18" charset="0"/>
                <a:ea typeface="微软雅黑" pitchFamily="34" charset="-122"/>
                <a:cs typeface="Times New Roman" pitchFamily="18" charset="0"/>
              </a:rPr>
              <a:t>)</a:t>
            </a:r>
            <a:r>
              <a:rPr lang="zh-CN" altLang="en-US" sz="2000" kern="0" dirty="0">
                <a:latin typeface="Times New Roman" pitchFamily="18" charset="0"/>
                <a:ea typeface="微软雅黑" pitchFamily="34" charset="-122"/>
                <a:cs typeface="Times New Roman" pitchFamily="18" charset="0"/>
              </a:rPr>
              <a:t>的值都相等，用</a:t>
            </a:r>
            <a:r>
              <a:rPr lang="en-US" altLang="zh-CN" sz="2000" kern="0" dirty="0">
                <a:latin typeface="Times New Roman" pitchFamily="18" charset="0"/>
                <a:ea typeface="微软雅黑" pitchFamily="34" charset="-122"/>
                <a:cs typeface="Times New Roman" pitchFamily="18" charset="0"/>
              </a:rPr>
              <a:t>f[i]</a:t>
            </a:r>
            <a:r>
              <a:rPr lang="zh-CN" altLang="en-US" sz="2000" kern="0" dirty="0">
                <a:latin typeface="Times New Roman" pitchFamily="18" charset="0"/>
                <a:ea typeface="微软雅黑" pitchFamily="34" charset="-122"/>
                <a:cs typeface="Times New Roman" pitchFamily="18" charset="0"/>
              </a:rPr>
              <a:t>、</a:t>
            </a:r>
            <a:r>
              <a:rPr lang="en-US" altLang="zh-CN" sz="2000" kern="0" dirty="0">
                <a:latin typeface="Times New Roman" pitchFamily="18" charset="0"/>
                <a:ea typeface="微软雅黑" pitchFamily="34" charset="-122"/>
                <a:cs typeface="Times New Roman" pitchFamily="18" charset="0"/>
              </a:rPr>
              <a:t>e[i]</a:t>
            </a:r>
            <a:r>
              <a:rPr lang="zh-CN" altLang="en-US" sz="2000" kern="0" dirty="0">
                <a:latin typeface="Times New Roman" pitchFamily="18" charset="0"/>
                <a:ea typeface="微软雅黑" pitchFamily="34" charset="-122"/>
                <a:cs typeface="Times New Roman" pitchFamily="18" charset="0"/>
              </a:rPr>
              <a:t>作为第</a:t>
            </a:r>
            <a:r>
              <a:rPr lang="en-US" altLang="zh-CN" sz="2000" kern="0" dirty="0">
                <a:latin typeface="Times New Roman" pitchFamily="18" charset="0"/>
                <a:ea typeface="微软雅黑" pitchFamily="34" charset="-122"/>
                <a:cs typeface="Times New Roman" pitchFamily="18" charset="0"/>
              </a:rPr>
              <a:t>i</a:t>
            </a:r>
            <a:r>
              <a:rPr lang="zh-CN" altLang="en-US" sz="2000" kern="0" dirty="0">
                <a:latin typeface="Times New Roman" pitchFamily="18" charset="0"/>
                <a:ea typeface="微软雅黑" pitchFamily="34" charset="-122"/>
                <a:cs typeface="Times New Roman" pitchFamily="18" charset="0"/>
              </a:rPr>
              <a:t>个链表的头结点和尾结点；</a:t>
            </a:r>
          </a:p>
          <a:p>
            <a:pPr marL="804863" lvl="2" indent="-355600" fontAlgn="base">
              <a:lnSpc>
                <a:spcPct val="125000"/>
              </a:lnSpc>
              <a:spcBef>
                <a:spcPts val="1200"/>
              </a:spcBef>
              <a:spcAft>
                <a:spcPct val="0"/>
              </a:spcAft>
              <a:buClr>
                <a:srgbClr val="00FFFF"/>
              </a:buClr>
              <a:buSzPct val="60000"/>
            </a:pPr>
            <a:r>
              <a:rPr lang="zh-CN" altLang="en-US" sz="2000" kern="0" dirty="0">
                <a:latin typeface="Times New Roman" pitchFamily="18" charset="0"/>
                <a:ea typeface="微软雅黑" pitchFamily="34" charset="-122"/>
                <a:cs typeface="Times New Roman" pitchFamily="18" charset="0"/>
              </a:rPr>
              <a:t>②  </a:t>
            </a:r>
            <a:r>
              <a:rPr lang="zh-CN" altLang="en-US" sz="2000" b="1" kern="0" dirty="0">
                <a:solidFill>
                  <a:srgbClr val="FF0000"/>
                </a:solidFill>
                <a:latin typeface="Times New Roman" pitchFamily="18" charset="0"/>
                <a:ea typeface="微软雅黑" pitchFamily="34" charset="-122"/>
                <a:cs typeface="Times New Roman" pitchFamily="18" charset="0"/>
              </a:rPr>
              <a:t>收集</a:t>
            </a:r>
            <a:r>
              <a:rPr lang="zh-CN" altLang="en-US" sz="2000" kern="0" dirty="0">
                <a:latin typeface="Times New Roman" pitchFamily="18" charset="0"/>
                <a:ea typeface="微软雅黑" pitchFamily="34" charset="-122"/>
                <a:cs typeface="Times New Roman" pitchFamily="18" charset="0"/>
              </a:rPr>
              <a:t>：改变所有非空链表的尾结点指针，使其指向下一个非空连表的第一个结点，从而将</a:t>
            </a:r>
            <a:r>
              <a:rPr lang="en-US" altLang="zh-CN" sz="2000" kern="0" dirty="0">
                <a:latin typeface="Times New Roman" pitchFamily="18" charset="0"/>
                <a:ea typeface="微软雅黑" pitchFamily="34" charset="-122"/>
                <a:cs typeface="Times New Roman" pitchFamily="18" charset="0"/>
              </a:rPr>
              <a:t>r</a:t>
            </a:r>
            <a:r>
              <a:rPr lang="zh-CN" altLang="en-US" sz="2000" kern="0" dirty="0">
                <a:latin typeface="Times New Roman" pitchFamily="18" charset="0"/>
                <a:ea typeface="微软雅黑" pitchFamily="34" charset="-122"/>
                <a:cs typeface="Times New Roman" pitchFamily="18" charset="0"/>
              </a:rPr>
              <a:t>个链表中的记录重新链接成一个链表；</a:t>
            </a:r>
          </a:p>
          <a:p>
            <a:pPr marL="381000" lvl="1" indent="-381000" fontAlgn="base">
              <a:lnSpc>
                <a:spcPct val="125000"/>
              </a:lnSpc>
              <a:spcBef>
                <a:spcPts val="12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⑶  如此依次按</a:t>
            </a:r>
            <a:r>
              <a:rPr lang="en-US" altLang="zh-CN" sz="2000" kern="0" dirty="0">
                <a:latin typeface="Times New Roman" pitchFamily="18" charset="0"/>
                <a:ea typeface="微软雅黑" pitchFamily="34" charset="-122"/>
                <a:cs typeface="Times New Roman" pitchFamily="18" charset="0"/>
              </a:rPr>
              <a:t>K</a:t>
            </a:r>
            <a:r>
              <a:rPr lang="en-US" altLang="zh-CN" sz="2000" kern="0" baseline="28000" dirty="0">
                <a:latin typeface="Times New Roman" pitchFamily="18" charset="0"/>
                <a:ea typeface="微软雅黑" pitchFamily="34" charset="-122"/>
                <a:cs typeface="Times New Roman" pitchFamily="18" charset="0"/>
              </a:rPr>
              <a:t>d-1</a:t>
            </a:r>
            <a:r>
              <a:rPr lang="en-US" altLang="zh-CN" sz="2000" kern="0" dirty="0">
                <a:latin typeface="Times New Roman" pitchFamily="18" charset="0"/>
                <a:ea typeface="微软雅黑" pitchFamily="34" charset="-122"/>
                <a:cs typeface="Times New Roman" pitchFamily="18" charset="0"/>
              </a:rPr>
              <a:t>, K</a:t>
            </a:r>
            <a:r>
              <a:rPr lang="en-US" altLang="zh-CN" sz="2000" kern="0" baseline="28000" dirty="0">
                <a:latin typeface="Times New Roman" pitchFamily="18" charset="0"/>
                <a:ea typeface="微软雅黑" pitchFamily="34" charset="-122"/>
                <a:cs typeface="Times New Roman" pitchFamily="18" charset="0"/>
              </a:rPr>
              <a:t>d-2</a:t>
            </a:r>
            <a:r>
              <a:rPr lang="en-US" altLang="zh-CN" sz="2000" kern="0" dirty="0">
                <a:latin typeface="Times New Roman" pitchFamily="18" charset="0"/>
                <a:ea typeface="微软雅黑" pitchFamily="34" charset="-122"/>
                <a:cs typeface="Times New Roman" pitchFamily="18" charset="0"/>
              </a:rPr>
              <a:t>, … K</a:t>
            </a:r>
            <a:r>
              <a:rPr lang="en-US" altLang="zh-CN" sz="2000" kern="0" baseline="28000" dirty="0">
                <a:latin typeface="Times New Roman" pitchFamily="18" charset="0"/>
                <a:ea typeface="微软雅黑" pitchFamily="34" charset="-122"/>
                <a:cs typeface="Times New Roman" pitchFamily="18" charset="0"/>
              </a:rPr>
              <a:t>1</a:t>
            </a:r>
            <a:r>
              <a:rPr lang="zh-CN" altLang="en-US" sz="2000" kern="0" dirty="0">
                <a:latin typeface="Times New Roman" pitchFamily="18" charset="0"/>
                <a:ea typeface="微软雅黑" pitchFamily="34" charset="-122"/>
                <a:cs typeface="Times New Roman" pitchFamily="18" charset="0"/>
              </a:rPr>
              <a:t>分别进行，共进行</a:t>
            </a:r>
            <a:r>
              <a:rPr lang="en-US" altLang="zh-CN" sz="2000" kern="0" dirty="0">
                <a:latin typeface="Times New Roman" pitchFamily="18" charset="0"/>
                <a:ea typeface="微软雅黑" pitchFamily="34" charset="-122"/>
                <a:cs typeface="Times New Roman" pitchFamily="18" charset="0"/>
              </a:rPr>
              <a:t>d</a:t>
            </a:r>
            <a:r>
              <a:rPr lang="zh-CN" altLang="en-US" sz="2000" kern="0" dirty="0">
                <a:latin typeface="Times New Roman" pitchFamily="18" charset="0"/>
                <a:ea typeface="微软雅黑" pitchFamily="34" charset="-122"/>
                <a:cs typeface="Times New Roman" pitchFamily="18" charset="0"/>
              </a:rPr>
              <a:t>趟排序后排序完成。</a:t>
            </a:r>
          </a:p>
        </p:txBody>
      </p:sp>
    </p:spTree>
    <p:extLst>
      <p:ext uri="{BB962C8B-B14F-4D97-AF65-F5344CB8AC3E}">
        <p14:creationId xmlns:p14="http://schemas.microsoft.com/office/powerpoint/2010/main" val="157321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a:xfrm>
            <a:off x="432000" y="804333"/>
            <a:ext cx="8280000" cy="5236107"/>
          </a:xfrm>
        </p:spPr>
        <p:txBody>
          <a:bodyPr>
            <a:normAutofit/>
          </a:bodyPr>
          <a:lstStyle/>
          <a:p>
            <a:pPr>
              <a:lnSpc>
                <a:spcPct val="150000"/>
              </a:lnSpc>
            </a:pPr>
            <a:r>
              <a:rPr lang="zh-CN" altLang="en-US" sz="2000" dirty="0">
                <a:latin typeface="Times New Roman" pitchFamily="18" charset="0"/>
                <a:cs typeface="Times New Roman" pitchFamily="18" charset="0"/>
              </a:rPr>
              <a:t>设有关键字序列为</a:t>
            </a:r>
            <a:r>
              <a:rPr lang="en-US" altLang="zh-CN" sz="2000" dirty="0">
                <a:latin typeface="Times New Roman" pitchFamily="18" charset="0"/>
                <a:cs typeface="Times New Roman" pitchFamily="18" charset="0"/>
              </a:rPr>
              <a:t>1039, 2121, 3355, 4382, 66, 118</a:t>
            </a:r>
            <a:r>
              <a:rPr lang="zh-CN" altLang="en-US" sz="2000" dirty="0">
                <a:latin typeface="Times New Roman" pitchFamily="18" charset="0"/>
                <a:cs typeface="Times New Roman" pitchFamily="18" charset="0"/>
              </a:rPr>
              <a:t>的一组记录，采用链式基数排序的过程如下图所示。</a:t>
            </a:r>
          </a:p>
          <a:p>
            <a:pPr>
              <a:lnSpc>
                <a:spcPct val="150000"/>
              </a:lnSpc>
            </a:pPr>
            <a:endParaRPr lang="zh-CN" altLang="en-US" sz="2000" dirty="0">
              <a:latin typeface="Times New Roman" pitchFamily="18" charset="0"/>
              <a:cs typeface="Times New Roman" pitchFamily="18" charset="0"/>
            </a:endParaRP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125" name="矩形 124"/>
          <p:cNvSpPr/>
          <p:nvPr/>
        </p:nvSpPr>
        <p:spPr>
          <a:xfrm>
            <a:off x="2809249" y="5652493"/>
            <a:ext cx="3844322" cy="369332"/>
          </a:xfrm>
          <a:prstGeom prst="rect">
            <a:avLst/>
          </a:prstGeom>
        </p:spPr>
        <p:txBody>
          <a:bodyPr wrap="none">
            <a:spAutoFit/>
          </a:bodyPr>
          <a:lstStyle/>
          <a:p>
            <a:r>
              <a:rPr lang="zh-CN" altLang="en-US" dirty="0">
                <a:latin typeface="微软雅黑" pitchFamily="34" charset="-122"/>
                <a:ea typeface="微软雅黑" pitchFamily="34" charset="-122"/>
              </a:rPr>
              <a:t>以</a:t>
            </a:r>
            <a:r>
              <a:rPr lang="en-US" altLang="zh-CN" dirty="0">
                <a:latin typeface="微软雅黑" pitchFamily="34" charset="-122"/>
                <a:ea typeface="微软雅黑" pitchFamily="34" charset="-122"/>
              </a:rPr>
              <a:t>LSD</a:t>
            </a:r>
            <a:r>
              <a:rPr lang="zh-CN" altLang="en-US" dirty="0">
                <a:latin typeface="微软雅黑" pitchFamily="34" charset="-122"/>
                <a:ea typeface="微软雅黑" pitchFamily="34" charset="-122"/>
              </a:rPr>
              <a:t>方法进行链式基数排序的过程</a:t>
            </a:r>
          </a:p>
        </p:txBody>
      </p:sp>
      <p:grpSp>
        <p:nvGrpSpPr>
          <p:cNvPr id="14" name="组 13"/>
          <p:cNvGrpSpPr/>
          <p:nvPr/>
        </p:nvGrpSpPr>
        <p:grpSpPr>
          <a:xfrm>
            <a:off x="612000" y="1798103"/>
            <a:ext cx="7920000" cy="3727385"/>
            <a:chOff x="612000" y="1798103"/>
            <a:chExt cx="7920000" cy="3727385"/>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000" y="1798103"/>
              <a:ext cx="7920000" cy="3727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580297"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9" name="文本框 8"/>
            <p:cNvSpPr txBox="1"/>
            <p:nvPr/>
          </p:nvSpPr>
          <p:spPr>
            <a:xfrm>
              <a:off x="3287868"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0" name="文本框 9"/>
            <p:cNvSpPr txBox="1"/>
            <p:nvPr/>
          </p:nvSpPr>
          <p:spPr>
            <a:xfrm>
              <a:off x="5279954"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1" name="文本框 10"/>
            <p:cNvSpPr txBox="1"/>
            <p:nvPr/>
          </p:nvSpPr>
          <p:spPr>
            <a:xfrm>
              <a:off x="6020182"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2" name="文本框 11"/>
            <p:cNvSpPr txBox="1"/>
            <p:nvPr/>
          </p:nvSpPr>
          <p:spPr>
            <a:xfrm>
              <a:off x="7443106"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3" name="文本框 12"/>
            <p:cNvSpPr txBox="1"/>
            <p:nvPr/>
          </p:nvSpPr>
          <p:spPr>
            <a:xfrm>
              <a:off x="8183334" y="328405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grpSp>
    </p:spTree>
    <p:extLst>
      <p:ext uri="{BB962C8B-B14F-4D97-AF65-F5344CB8AC3E}">
        <p14:creationId xmlns:p14="http://schemas.microsoft.com/office/powerpoint/2010/main" val="1733010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347" name="矩形 346"/>
          <p:cNvSpPr/>
          <p:nvPr/>
        </p:nvSpPr>
        <p:spPr>
          <a:xfrm>
            <a:off x="2919315" y="4594160"/>
            <a:ext cx="3844322" cy="369332"/>
          </a:xfrm>
          <a:prstGeom prst="rect">
            <a:avLst/>
          </a:prstGeom>
        </p:spPr>
        <p:txBody>
          <a:bodyPr wrap="none">
            <a:spAutoFit/>
          </a:bodyPr>
          <a:lstStyle/>
          <a:p>
            <a:r>
              <a:rPr lang="zh-CN" altLang="en-US" dirty="0">
                <a:latin typeface="微软雅黑" pitchFamily="34" charset="-122"/>
                <a:ea typeface="微软雅黑" pitchFamily="34" charset="-122"/>
              </a:rPr>
              <a:t>以</a:t>
            </a:r>
            <a:r>
              <a:rPr lang="en-US" altLang="zh-CN" dirty="0">
                <a:latin typeface="微软雅黑" pitchFamily="34" charset="-122"/>
                <a:ea typeface="微软雅黑" pitchFamily="34" charset="-122"/>
              </a:rPr>
              <a:t>LSD</a:t>
            </a:r>
            <a:r>
              <a:rPr lang="zh-CN" altLang="en-US" dirty="0">
                <a:latin typeface="微软雅黑" pitchFamily="34" charset="-122"/>
                <a:ea typeface="微软雅黑" pitchFamily="34" charset="-122"/>
              </a:rPr>
              <a:t>方法进行链式基数排序的过程</a:t>
            </a:r>
          </a:p>
        </p:txBody>
      </p:sp>
      <p:grpSp>
        <p:nvGrpSpPr>
          <p:cNvPr id="6" name="组 5"/>
          <p:cNvGrpSpPr/>
          <p:nvPr/>
        </p:nvGrpSpPr>
        <p:grpSpPr>
          <a:xfrm>
            <a:off x="612000" y="1510240"/>
            <a:ext cx="7920000" cy="2977592"/>
            <a:chOff x="612000" y="1510240"/>
            <a:chExt cx="7920000" cy="2977592"/>
          </a:xfrm>
        </p:grpSpPr>
        <p:pic>
          <p:nvPicPr>
            <p:cNvPr id="3072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000" y="1510240"/>
              <a:ext cx="7920000" cy="297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384354"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9" name="文本框 8"/>
            <p:cNvSpPr txBox="1"/>
            <p:nvPr/>
          </p:nvSpPr>
          <p:spPr>
            <a:xfrm>
              <a:off x="3091928"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0" name="文本框 9"/>
            <p:cNvSpPr txBox="1"/>
            <p:nvPr/>
          </p:nvSpPr>
          <p:spPr>
            <a:xfrm>
              <a:off x="3832154"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1" name="文本框 10"/>
            <p:cNvSpPr txBox="1"/>
            <p:nvPr/>
          </p:nvSpPr>
          <p:spPr>
            <a:xfrm>
              <a:off x="5225526"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2" name="文本框 11"/>
            <p:cNvSpPr txBox="1"/>
            <p:nvPr/>
          </p:nvSpPr>
          <p:spPr>
            <a:xfrm>
              <a:off x="5987522"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3" name="文本框 12"/>
            <p:cNvSpPr txBox="1"/>
            <p:nvPr/>
          </p:nvSpPr>
          <p:spPr>
            <a:xfrm>
              <a:off x="7435321" y="203903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grpSp>
    </p:spTree>
    <p:extLst>
      <p:ext uri="{BB962C8B-B14F-4D97-AF65-F5344CB8AC3E}">
        <p14:creationId xmlns:p14="http://schemas.microsoft.com/office/powerpoint/2010/main" val="186862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87" name="矩形 86"/>
          <p:cNvSpPr/>
          <p:nvPr/>
        </p:nvSpPr>
        <p:spPr>
          <a:xfrm>
            <a:off x="2809249" y="4983600"/>
            <a:ext cx="3844322" cy="369332"/>
          </a:xfrm>
          <a:prstGeom prst="rect">
            <a:avLst/>
          </a:prstGeom>
        </p:spPr>
        <p:txBody>
          <a:bodyPr wrap="none">
            <a:spAutoFit/>
          </a:bodyPr>
          <a:lstStyle/>
          <a:p>
            <a:r>
              <a:rPr lang="zh-CN" altLang="en-US" dirty="0">
                <a:latin typeface="微软雅黑" pitchFamily="34" charset="-122"/>
                <a:ea typeface="微软雅黑" pitchFamily="34" charset="-122"/>
              </a:rPr>
              <a:t>以</a:t>
            </a:r>
            <a:r>
              <a:rPr lang="en-US" altLang="zh-CN" dirty="0">
                <a:latin typeface="微软雅黑" pitchFamily="34" charset="-122"/>
                <a:ea typeface="微软雅黑" pitchFamily="34" charset="-122"/>
              </a:rPr>
              <a:t>LSD</a:t>
            </a:r>
            <a:r>
              <a:rPr lang="zh-CN" altLang="en-US" dirty="0">
                <a:latin typeface="微软雅黑" pitchFamily="34" charset="-122"/>
                <a:ea typeface="微软雅黑" pitchFamily="34" charset="-122"/>
              </a:rPr>
              <a:t>方法进行链式基数排序的过程</a:t>
            </a:r>
          </a:p>
        </p:txBody>
      </p:sp>
      <p:grpSp>
        <p:nvGrpSpPr>
          <p:cNvPr id="3" name="组 2"/>
          <p:cNvGrpSpPr/>
          <p:nvPr/>
        </p:nvGrpSpPr>
        <p:grpSpPr>
          <a:xfrm>
            <a:off x="612000" y="1213372"/>
            <a:ext cx="7920000" cy="3596276"/>
            <a:chOff x="612000" y="1213372"/>
            <a:chExt cx="7920000" cy="3596276"/>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000" y="1213372"/>
              <a:ext cx="7920000" cy="35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1557039" y="2354715"/>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8" name="文本框 7"/>
            <p:cNvSpPr txBox="1"/>
            <p:nvPr/>
          </p:nvSpPr>
          <p:spPr>
            <a:xfrm>
              <a:off x="2275497" y="2354715"/>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9" name="文本框 8"/>
            <p:cNvSpPr txBox="1"/>
            <p:nvPr/>
          </p:nvSpPr>
          <p:spPr>
            <a:xfrm>
              <a:off x="3679755" y="2354715"/>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1" name="文本框 10"/>
            <p:cNvSpPr txBox="1"/>
            <p:nvPr/>
          </p:nvSpPr>
          <p:spPr>
            <a:xfrm>
              <a:off x="1535268" y="1701567"/>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2" name="文本框 11"/>
            <p:cNvSpPr txBox="1"/>
            <p:nvPr/>
          </p:nvSpPr>
          <p:spPr>
            <a:xfrm>
              <a:off x="2253726" y="1701567"/>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3" name="文本框 12"/>
            <p:cNvSpPr txBox="1"/>
            <p:nvPr/>
          </p:nvSpPr>
          <p:spPr>
            <a:xfrm>
              <a:off x="3657984" y="1701567"/>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grpSp>
    </p:spTree>
    <p:extLst>
      <p:ext uri="{BB962C8B-B14F-4D97-AF65-F5344CB8AC3E}">
        <p14:creationId xmlns:p14="http://schemas.microsoft.com/office/powerpoint/2010/main" val="1788115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94" name="矩形 93"/>
          <p:cNvSpPr/>
          <p:nvPr/>
        </p:nvSpPr>
        <p:spPr>
          <a:xfrm>
            <a:off x="2809249" y="4873529"/>
            <a:ext cx="3844322" cy="369332"/>
          </a:xfrm>
          <a:prstGeom prst="rect">
            <a:avLst/>
          </a:prstGeom>
        </p:spPr>
        <p:txBody>
          <a:bodyPr wrap="none">
            <a:spAutoFit/>
          </a:bodyPr>
          <a:lstStyle/>
          <a:p>
            <a:r>
              <a:rPr lang="zh-CN" altLang="en-US" dirty="0">
                <a:latin typeface="微软雅黑" pitchFamily="34" charset="-122"/>
                <a:ea typeface="微软雅黑" pitchFamily="34" charset="-122"/>
              </a:rPr>
              <a:t>以</a:t>
            </a:r>
            <a:r>
              <a:rPr lang="en-US" altLang="zh-CN" dirty="0">
                <a:latin typeface="微软雅黑" pitchFamily="34" charset="-122"/>
                <a:ea typeface="微软雅黑" pitchFamily="34" charset="-122"/>
              </a:rPr>
              <a:t>LSD</a:t>
            </a:r>
            <a:r>
              <a:rPr lang="zh-CN" altLang="en-US" dirty="0">
                <a:latin typeface="微软雅黑" pitchFamily="34" charset="-122"/>
                <a:ea typeface="微软雅黑" pitchFamily="34" charset="-122"/>
              </a:rPr>
              <a:t>方法进行链式基数排序的过程</a:t>
            </a:r>
          </a:p>
        </p:txBody>
      </p:sp>
      <p:grpSp>
        <p:nvGrpSpPr>
          <p:cNvPr id="3" name="组 2"/>
          <p:cNvGrpSpPr/>
          <p:nvPr/>
        </p:nvGrpSpPr>
        <p:grpSpPr>
          <a:xfrm>
            <a:off x="612000" y="1132417"/>
            <a:ext cx="7920000" cy="3560678"/>
            <a:chOff x="612000" y="1132417"/>
            <a:chExt cx="7920000" cy="3560678"/>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000" y="1132417"/>
              <a:ext cx="7920000" cy="3560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1390473" y="1636041"/>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8" name="文本框 7"/>
            <p:cNvSpPr txBox="1"/>
            <p:nvPr/>
          </p:nvSpPr>
          <p:spPr>
            <a:xfrm>
              <a:off x="2848054" y="1893050"/>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9" name="文本框 8"/>
            <p:cNvSpPr txBox="1"/>
            <p:nvPr/>
          </p:nvSpPr>
          <p:spPr>
            <a:xfrm>
              <a:off x="3560010" y="1886628"/>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0" name="文本框 9"/>
            <p:cNvSpPr txBox="1"/>
            <p:nvPr/>
          </p:nvSpPr>
          <p:spPr>
            <a:xfrm>
              <a:off x="1412245" y="2276282"/>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1" name="文本框 10"/>
            <p:cNvSpPr txBox="1"/>
            <p:nvPr/>
          </p:nvSpPr>
          <p:spPr>
            <a:xfrm>
              <a:off x="2112947" y="1882164"/>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sp>
          <p:nvSpPr>
            <p:cNvPr id="12" name="文本框 11"/>
            <p:cNvSpPr txBox="1"/>
            <p:nvPr/>
          </p:nvSpPr>
          <p:spPr>
            <a:xfrm>
              <a:off x="4300241" y="1886625"/>
              <a:ext cx="261610" cy="461665"/>
            </a:xfrm>
            <a:prstGeom prst="rect">
              <a:avLst/>
            </a:prstGeom>
            <a:noFill/>
          </p:spPr>
          <p:txBody>
            <a:bodyPr wrap="none" rtlCol="0">
              <a:spAutoFit/>
            </a:bodyPr>
            <a:lstStyle/>
            <a:p>
              <a:r>
                <a:rPr kumimoji="1" lang="en-US" altLang="zh-CN" sz="2400" dirty="0">
                  <a:solidFill>
                    <a:srgbClr val="FF0000"/>
                  </a:solidFill>
                </a:rPr>
                <a:t>.</a:t>
              </a:r>
              <a:endParaRPr kumimoji="1" lang="zh-CN" altLang="en-US" sz="2400" dirty="0">
                <a:solidFill>
                  <a:srgbClr val="FF0000"/>
                </a:solidFill>
              </a:endParaRPr>
            </a:p>
          </p:txBody>
        </p:sp>
      </p:grpSp>
    </p:spTree>
    <p:extLst>
      <p:ext uri="{BB962C8B-B14F-4D97-AF65-F5344CB8AC3E}">
        <p14:creationId xmlns:p14="http://schemas.microsoft.com/office/powerpoint/2010/main" val="14562836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 </a:t>
            </a:r>
            <a:r>
              <a:rPr lang="en-US" altLang="zh-CN" dirty="0"/>
              <a:t>(Radix Sort)</a:t>
            </a:r>
            <a:endParaRPr lang="zh-CN" altLang="en-US" dirty="0"/>
          </a:p>
        </p:txBody>
      </p:sp>
      <p:sp>
        <p:nvSpPr>
          <p:cNvPr id="3" name="内容占位符 2"/>
          <p:cNvSpPr>
            <a:spLocks noGrp="1"/>
          </p:cNvSpPr>
          <p:nvPr>
            <p:ph idx="1"/>
          </p:nvPr>
        </p:nvSpPr>
        <p:spPr/>
        <p:txBody>
          <a:bodyPr/>
          <a:lstStyle/>
          <a:p>
            <a:r>
              <a:rPr lang="zh-CN" altLang="en-US" dirty="0"/>
              <a:t>算法分析</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414867" y="1364592"/>
            <a:ext cx="8221133" cy="4708981"/>
          </a:xfrm>
          <a:prstGeom prst="rect">
            <a:avLst/>
          </a:prstGeom>
        </p:spPr>
        <p:txBody>
          <a:bodyPr wrap="square">
            <a:spAutoFit/>
          </a:bodyPr>
          <a:lstStyle/>
          <a:p>
            <a:pPr lvl="0" fontAlgn="base">
              <a:lnSpc>
                <a:spcPct val="150000"/>
              </a:lnSpc>
              <a:spcBef>
                <a:spcPts val="600"/>
              </a:spcBef>
              <a:spcAft>
                <a:spcPct val="0"/>
              </a:spcAft>
              <a:buClr>
                <a:srgbClr val="3366FF"/>
              </a:buClr>
              <a:buSzPct val="80000"/>
            </a:pPr>
            <a:r>
              <a:rPr lang="zh-CN" altLang="en-US" sz="2000" kern="0" dirty="0">
                <a:latin typeface="Times New Roman" pitchFamily="18" charset="0"/>
                <a:ea typeface="微软雅黑" pitchFamily="34" charset="-122"/>
                <a:cs typeface="Times New Roman" pitchFamily="18" charset="0"/>
              </a:rPr>
              <a:t>       设有</a:t>
            </a:r>
            <a:r>
              <a:rPr lang="en-US" altLang="zh-CN" sz="2000" kern="0" dirty="0">
                <a:latin typeface="Times New Roman" pitchFamily="18" charset="0"/>
                <a:ea typeface="微软雅黑" pitchFamily="34" charset="-122"/>
                <a:cs typeface="Times New Roman" pitchFamily="18" charset="0"/>
              </a:rPr>
              <a:t>n</a:t>
            </a:r>
            <a:r>
              <a:rPr lang="zh-CN" altLang="en-US" sz="2000" kern="0" dirty="0">
                <a:latin typeface="Times New Roman" pitchFamily="18" charset="0"/>
                <a:ea typeface="微软雅黑" pitchFamily="34" charset="-122"/>
                <a:cs typeface="Times New Roman" pitchFamily="18" charset="0"/>
              </a:rPr>
              <a:t>个待排序记录，关键字位数为 </a:t>
            </a:r>
            <a:r>
              <a:rPr lang="en-US" altLang="zh-CN" sz="2000" kern="0" dirty="0">
                <a:latin typeface="Times New Roman" pitchFamily="18" charset="0"/>
                <a:ea typeface="微软雅黑" pitchFamily="34" charset="-122"/>
                <a:cs typeface="Times New Roman" pitchFamily="18" charset="0"/>
              </a:rPr>
              <a:t>d</a:t>
            </a:r>
            <a:r>
              <a:rPr lang="zh-CN" altLang="en-US" sz="2000" kern="0" dirty="0">
                <a:latin typeface="Times New Roman" pitchFamily="18" charset="0"/>
                <a:ea typeface="微软雅黑" pitchFamily="34" charset="-122"/>
                <a:cs typeface="Times New Roman" pitchFamily="18" charset="0"/>
              </a:rPr>
              <a:t>，每位有 </a:t>
            </a:r>
            <a:r>
              <a:rPr lang="en-US" altLang="zh-CN" sz="2000" kern="0" dirty="0">
                <a:latin typeface="Times New Roman" pitchFamily="18" charset="0"/>
                <a:ea typeface="微软雅黑" pitchFamily="34" charset="-122"/>
                <a:cs typeface="Times New Roman" pitchFamily="18" charset="0"/>
              </a:rPr>
              <a:t>r </a:t>
            </a:r>
            <a:r>
              <a:rPr lang="zh-CN" altLang="en-US" sz="2000" kern="0" dirty="0">
                <a:latin typeface="Times New Roman" pitchFamily="18" charset="0"/>
                <a:ea typeface="微软雅黑" pitchFamily="34" charset="-122"/>
                <a:cs typeface="Times New Roman" pitchFamily="18" charset="0"/>
              </a:rPr>
              <a:t>种取值。则排序的趟数是 </a:t>
            </a:r>
            <a:r>
              <a:rPr lang="en-US" altLang="zh-CN" sz="2000" kern="0" dirty="0">
                <a:latin typeface="Times New Roman" pitchFamily="18" charset="0"/>
                <a:ea typeface="微软雅黑" pitchFamily="34" charset="-122"/>
                <a:cs typeface="Times New Roman" pitchFamily="18" charset="0"/>
              </a:rPr>
              <a:t>d</a:t>
            </a:r>
            <a:r>
              <a:rPr lang="zh-CN" altLang="en-US" sz="2000" kern="0" dirty="0">
                <a:latin typeface="Times New Roman" pitchFamily="18" charset="0"/>
                <a:ea typeface="微软雅黑" pitchFamily="34" charset="-122"/>
                <a:cs typeface="Times New Roman" pitchFamily="18" charset="0"/>
              </a:rPr>
              <a:t>；在每一趟中：</a:t>
            </a:r>
          </a:p>
          <a:p>
            <a:pPr marL="533400" lvl="1" fontAlgn="base">
              <a:lnSpc>
                <a:spcPct val="150000"/>
              </a:lnSpc>
              <a:spcBef>
                <a:spcPts val="6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 链表初始化的时间复杂度：</a:t>
            </a:r>
            <a:r>
              <a:rPr lang="en-US" altLang="zh-CN" sz="2000" kern="0" dirty="0">
                <a:latin typeface="Times New Roman" pitchFamily="18" charset="0"/>
                <a:ea typeface="微软雅黑" pitchFamily="34" charset="-122"/>
                <a:cs typeface="Times New Roman" pitchFamily="18" charset="0"/>
              </a:rPr>
              <a:t>O(r) </a:t>
            </a:r>
            <a:r>
              <a:rPr lang="zh-CN" altLang="en-US" sz="2000" kern="0" dirty="0">
                <a:latin typeface="Times New Roman" pitchFamily="18" charset="0"/>
                <a:ea typeface="微软雅黑" pitchFamily="34" charset="-122"/>
                <a:cs typeface="Times New Roman" pitchFamily="18" charset="0"/>
              </a:rPr>
              <a:t>； </a:t>
            </a:r>
          </a:p>
          <a:p>
            <a:pPr marL="533400" lvl="1" fontAlgn="base">
              <a:lnSpc>
                <a:spcPct val="150000"/>
              </a:lnSpc>
              <a:spcBef>
                <a:spcPts val="6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 分配的时间复杂度：</a:t>
            </a:r>
            <a:r>
              <a:rPr lang="en-US" altLang="zh-CN" sz="2000" kern="0" dirty="0">
                <a:latin typeface="Times New Roman" pitchFamily="18" charset="0"/>
                <a:ea typeface="微软雅黑" pitchFamily="34" charset="-122"/>
                <a:cs typeface="Times New Roman" pitchFamily="18" charset="0"/>
              </a:rPr>
              <a:t>O(n) </a:t>
            </a:r>
            <a:r>
              <a:rPr lang="zh-CN" altLang="en-US" sz="2000" kern="0" dirty="0">
                <a:latin typeface="Times New Roman" pitchFamily="18" charset="0"/>
                <a:ea typeface="微软雅黑" pitchFamily="34" charset="-122"/>
                <a:cs typeface="Times New Roman" pitchFamily="18" charset="0"/>
              </a:rPr>
              <a:t>； </a:t>
            </a:r>
          </a:p>
          <a:p>
            <a:pPr marL="533400" lvl="1" fontAlgn="base">
              <a:lnSpc>
                <a:spcPct val="150000"/>
              </a:lnSpc>
              <a:spcBef>
                <a:spcPts val="600"/>
              </a:spcBef>
              <a:spcAft>
                <a:spcPct val="0"/>
              </a:spcAft>
              <a:buClr>
                <a:srgbClr val="FFFFFF"/>
              </a:buClr>
              <a:buSzPct val="90000"/>
            </a:pPr>
            <a:r>
              <a:rPr lang="zh-CN" altLang="en-US" sz="2000" kern="0" dirty="0">
                <a:latin typeface="Times New Roman" pitchFamily="18" charset="0"/>
                <a:ea typeface="微软雅黑" pitchFamily="34" charset="-122"/>
                <a:cs typeface="Times New Roman" pitchFamily="18" charset="0"/>
              </a:rPr>
              <a:t>◆ 分配后收集的时间复杂度：</a:t>
            </a:r>
            <a:r>
              <a:rPr lang="en-US" altLang="zh-CN" sz="2000" kern="0" dirty="0">
                <a:latin typeface="Times New Roman" pitchFamily="18" charset="0"/>
                <a:ea typeface="微软雅黑" pitchFamily="34" charset="-122"/>
                <a:cs typeface="Times New Roman" pitchFamily="18" charset="0"/>
              </a:rPr>
              <a:t>O(r) </a:t>
            </a:r>
            <a:r>
              <a:rPr lang="zh-CN" altLang="en-US" sz="2000" kern="0" dirty="0">
                <a:latin typeface="Times New Roman" pitchFamily="18" charset="0"/>
                <a:ea typeface="微软雅黑" pitchFamily="34" charset="-122"/>
                <a:cs typeface="Times New Roman" pitchFamily="18" charset="0"/>
              </a:rPr>
              <a:t>； </a:t>
            </a:r>
          </a:p>
          <a:p>
            <a:pPr lvl="0" fontAlgn="base">
              <a:lnSpc>
                <a:spcPct val="150000"/>
              </a:lnSpc>
              <a:spcBef>
                <a:spcPts val="600"/>
              </a:spcBef>
              <a:spcAft>
                <a:spcPct val="0"/>
              </a:spcAft>
              <a:buClr>
                <a:srgbClr val="3366FF"/>
              </a:buClr>
              <a:buSzPct val="80000"/>
            </a:pPr>
            <a:r>
              <a:rPr lang="zh-CN" altLang="en-US" sz="2000" kern="0" dirty="0">
                <a:latin typeface="Times New Roman" pitchFamily="18" charset="0"/>
                <a:ea typeface="微软雅黑" pitchFamily="34" charset="-122"/>
                <a:cs typeface="Times New Roman" pitchFamily="18" charset="0"/>
              </a:rPr>
              <a:t>        则链式基数排序的时间复杂度为： </a:t>
            </a:r>
            <a:r>
              <a:rPr lang="en-US" altLang="zh-CN" sz="2000" kern="0" dirty="0">
                <a:latin typeface="Times New Roman" pitchFamily="18" charset="0"/>
                <a:ea typeface="微软雅黑" pitchFamily="34" charset="-122"/>
                <a:cs typeface="Times New Roman" pitchFamily="18" charset="0"/>
              </a:rPr>
              <a:t>O(d(</a:t>
            </a:r>
            <a:r>
              <a:rPr lang="en-US" altLang="zh-CN" sz="2000" kern="0" dirty="0" err="1">
                <a:latin typeface="Times New Roman" pitchFamily="18" charset="0"/>
                <a:ea typeface="微软雅黑" pitchFamily="34" charset="-122"/>
                <a:cs typeface="Times New Roman" pitchFamily="18" charset="0"/>
              </a:rPr>
              <a:t>n+r</a:t>
            </a:r>
            <a:r>
              <a:rPr lang="en-US" altLang="zh-CN" sz="2000" kern="0" dirty="0">
                <a:latin typeface="Times New Roman" pitchFamily="18" charset="0"/>
                <a:ea typeface="微软雅黑" pitchFamily="34" charset="-122"/>
                <a:cs typeface="Times New Roman" pitchFamily="18" charset="0"/>
              </a:rPr>
              <a:t>))</a:t>
            </a:r>
          </a:p>
          <a:p>
            <a:pPr lvl="0" fontAlgn="base">
              <a:lnSpc>
                <a:spcPct val="150000"/>
              </a:lnSpc>
              <a:spcBef>
                <a:spcPts val="600"/>
              </a:spcBef>
              <a:spcAft>
                <a:spcPct val="0"/>
              </a:spcAft>
              <a:buClr>
                <a:srgbClr val="3366FF"/>
              </a:buClr>
              <a:buSzPct val="80000"/>
            </a:pPr>
            <a:r>
              <a:rPr lang="en-US" altLang="zh-CN" sz="2000" kern="0" dirty="0">
                <a:latin typeface="Times New Roman" pitchFamily="18" charset="0"/>
                <a:ea typeface="微软雅黑" pitchFamily="34" charset="-122"/>
                <a:cs typeface="Times New Roman" pitchFamily="18" charset="0"/>
              </a:rPr>
              <a:t>        </a:t>
            </a:r>
            <a:r>
              <a:rPr lang="zh-CN" altLang="en-US" sz="2000" kern="0" dirty="0">
                <a:latin typeface="Times New Roman" pitchFamily="18" charset="0"/>
                <a:ea typeface="微软雅黑" pitchFamily="34" charset="-122"/>
                <a:cs typeface="Times New Roman" pitchFamily="18" charset="0"/>
              </a:rPr>
              <a:t>在排序过程中使用的辅助空间是：</a:t>
            </a:r>
            <a:r>
              <a:rPr lang="en-US" altLang="zh-CN" sz="2000" kern="0" dirty="0">
                <a:latin typeface="Times New Roman" pitchFamily="18" charset="0"/>
                <a:ea typeface="微软雅黑" pitchFamily="34" charset="-122"/>
                <a:cs typeface="Times New Roman" pitchFamily="18" charset="0"/>
              </a:rPr>
              <a:t>2r </a:t>
            </a:r>
            <a:r>
              <a:rPr lang="zh-CN" altLang="en-US" sz="2000" kern="0" dirty="0">
                <a:latin typeface="Times New Roman" pitchFamily="18" charset="0"/>
                <a:ea typeface="微软雅黑" pitchFamily="34" charset="-122"/>
                <a:cs typeface="Times New Roman" pitchFamily="18" charset="0"/>
              </a:rPr>
              <a:t>个链表指针， </a:t>
            </a:r>
            <a:r>
              <a:rPr lang="en-US" altLang="zh-CN" sz="2000" kern="0" dirty="0">
                <a:latin typeface="Times New Roman" pitchFamily="18" charset="0"/>
                <a:ea typeface="微软雅黑" pitchFamily="34" charset="-122"/>
                <a:cs typeface="Times New Roman" pitchFamily="18" charset="0"/>
              </a:rPr>
              <a:t>n </a:t>
            </a:r>
            <a:r>
              <a:rPr lang="zh-CN" altLang="en-US" sz="2000" kern="0" dirty="0">
                <a:latin typeface="Times New Roman" pitchFamily="18" charset="0"/>
                <a:ea typeface="微软雅黑" pitchFamily="34" charset="-122"/>
                <a:cs typeface="Times New Roman" pitchFamily="18" charset="0"/>
              </a:rPr>
              <a:t>个指针域空间，则空间复杂度为：</a:t>
            </a:r>
            <a:r>
              <a:rPr lang="en-US" altLang="zh-CN" sz="2000" kern="0" dirty="0">
                <a:latin typeface="Times New Roman" pitchFamily="18" charset="0"/>
                <a:ea typeface="微软雅黑" pitchFamily="34" charset="-122"/>
                <a:cs typeface="Times New Roman" pitchFamily="18" charset="0"/>
              </a:rPr>
              <a:t>O(</a:t>
            </a:r>
            <a:r>
              <a:rPr lang="en-US" altLang="zh-CN" sz="2000" kern="0" dirty="0" err="1">
                <a:latin typeface="Times New Roman" pitchFamily="18" charset="0"/>
                <a:ea typeface="微软雅黑" pitchFamily="34" charset="-122"/>
                <a:cs typeface="Times New Roman" pitchFamily="18" charset="0"/>
              </a:rPr>
              <a:t>n+r</a:t>
            </a:r>
            <a:r>
              <a:rPr lang="en-US" altLang="zh-CN" sz="2000" kern="0" dirty="0">
                <a:latin typeface="Times New Roman" pitchFamily="18" charset="0"/>
                <a:ea typeface="微软雅黑" pitchFamily="34" charset="-122"/>
                <a:cs typeface="Times New Roman" pitchFamily="18" charset="0"/>
              </a:rPr>
              <a:t>)</a:t>
            </a:r>
          </a:p>
          <a:p>
            <a:pPr lvl="0" fontAlgn="base">
              <a:lnSpc>
                <a:spcPct val="150000"/>
              </a:lnSpc>
              <a:spcBef>
                <a:spcPts val="600"/>
              </a:spcBef>
              <a:spcAft>
                <a:spcPct val="0"/>
              </a:spcAft>
              <a:buClr>
                <a:srgbClr val="3366FF"/>
              </a:buClr>
              <a:buSzPct val="80000"/>
            </a:pPr>
            <a:r>
              <a:rPr lang="en-US" altLang="zh-CN" sz="2000" kern="0" dirty="0">
                <a:latin typeface="Times New Roman" pitchFamily="18" charset="0"/>
                <a:ea typeface="微软雅黑" pitchFamily="34" charset="-122"/>
                <a:cs typeface="Times New Roman" pitchFamily="18" charset="0"/>
              </a:rPr>
              <a:t>        </a:t>
            </a:r>
            <a:r>
              <a:rPr lang="zh-CN" altLang="en-US" sz="2000" kern="0" dirty="0">
                <a:latin typeface="Times New Roman" pitchFamily="18" charset="0"/>
                <a:ea typeface="微软雅黑" pitchFamily="34" charset="-122"/>
                <a:cs typeface="Times New Roman" pitchFamily="18" charset="0"/>
              </a:rPr>
              <a:t>基数排序是</a:t>
            </a:r>
            <a:r>
              <a:rPr lang="zh-CN" altLang="en-US" sz="2000" kern="0" dirty="0">
                <a:solidFill>
                  <a:srgbClr val="0000FF"/>
                </a:solidFill>
                <a:latin typeface="Times New Roman" pitchFamily="18" charset="0"/>
                <a:ea typeface="微软雅黑" pitchFamily="34" charset="-122"/>
                <a:cs typeface="Times New Roman" pitchFamily="18" charset="0"/>
              </a:rPr>
              <a:t>稳定的</a:t>
            </a:r>
            <a:r>
              <a:rPr lang="zh-CN" altLang="en-US" sz="2000" kern="0" dirty="0">
                <a:latin typeface="Times New Roman" pitchFamily="18" charset="0"/>
                <a:ea typeface="微软雅黑" pitchFamily="34" charset="-122"/>
                <a:cs typeface="Times New Roman" pitchFamily="18" charset="0"/>
              </a:rPr>
              <a:t>。</a:t>
            </a:r>
          </a:p>
        </p:txBody>
      </p:sp>
    </p:spTree>
    <p:extLst>
      <p:ext uri="{BB962C8B-B14F-4D97-AF65-F5344CB8AC3E}">
        <p14:creationId xmlns:p14="http://schemas.microsoft.com/office/powerpoint/2010/main" val="17617010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各种内部排序的比较</a:t>
            </a:r>
          </a:p>
        </p:txBody>
      </p:sp>
      <p:sp>
        <p:nvSpPr>
          <p:cNvPr id="3" name="内容占位符 2"/>
          <p:cNvSpPr>
            <a:spLocks noGrp="1"/>
          </p:cNvSpPr>
          <p:nvPr>
            <p:ph idx="1"/>
          </p:nvPr>
        </p:nvSpPr>
        <p:spPr/>
        <p:txBody>
          <a:bodyPr>
            <a:normAutofit/>
          </a:bodyPr>
          <a:lstStyle/>
          <a:p>
            <a:pPr marL="0" indent="0" fontAlgn="base">
              <a:lnSpc>
                <a:spcPct val="150000"/>
              </a:lnSpc>
              <a:spcBef>
                <a:spcPts val="1200"/>
              </a:spcBef>
              <a:spcAft>
                <a:spcPct val="0"/>
              </a:spcAft>
              <a:buClr>
                <a:srgbClr val="FFFFFF"/>
              </a:buClr>
              <a:buSzPct val="90000"/>
              <a:buNone/>
            </a:pPr>
            <a:r>
              <a:rPr lang="zh-CN" altLang="en-US" sz="2000" dirty="0">
                <a:latin typeface="Times New Roman" pitchFamily="18" charset="0"/>
                <a:cs typeface="Times New Roman" pitchFamily="18" charset="0"/>
              </a:rPr>
              <a:t>各种内部排序按所采用的基本思想</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策略</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可分为：插入排序、交换排序、选择排序、归并排序和基数排序，它们的基本策略分别是：</a:t>
            </a:r>
          </a:p>
          <a:p>
            <a:pPr marL="0" indent="0" fontAlgn="base">
              <a:lnSpc>
                <a:spcPct val="150000"/>
              </a:lnSpc>
              <a:spcBef>
                <a:spcPts val="1200"/>
              </a:spcBef>
              <a:spcAft>
                <a:spcPct val="0"/>
              </a:spcAft>
              <a:buClr>
                <a:srgbClr val="FFFFFF"/>
              </a:buClr>
              <a:buSzPct val="90000"/>
              <a:buNone/>
            </a:pPr>
            <a:r>
              <a:rPr lang="en-US" altLang="zh-CN" sz="2000" b="1" dirty="0">
                <a:solidFill>
                  <a:srgbClr val="FF0000"/>
                </a:solidFill>
                <a:latin typeface="Times New Roman" pitchFamily="18" charset="0"/>
                <a:cs typeface="Times New Roman" pitchFamily="18" charset="0"/>
              </a:rPr>
              <a:t>1  </a:t>
            </a:r>
            <a:r>
              <a:rPr lang="zh-CN" altLang="en-US" sz="2000" b="1" dirty="0">
                <a:solidFill>
                  <a:srgbClr val="FF0000"/>
                </a:solidFill>
                <a:latin typeface="Times New Roman" pitchFamily="18" charset="0"/>
                <a:cs typeface="Times New Roman" pitchFamily="18" charset="0"/>
              </a:rPr>
              <a:t>插入排序</a:t>
            </a:r>
            <a:r>
              <a:rPr lang="zh-CN" altLang="en-US" sz="2000" dirty="0">
                <a:latin typeface="Times New Roman" pitchFamily="18" charset="0"/>
                <a:cs typeface="Times New Roman" pitchFamily="18" charset="0"/>
              </a:rPr>
              <a:t>：依次将无序序列中的一个记录，按关键字值的大小插入到已排好序一个子序列的适当位置，直到所有的记录都插入为止。具体的方法有：直接插入和希尔排序。</a:t>
            </a:r>
          </a:p>
          <a:p>
            <a:pPr marL="0" indent="0" fontAlgn="base">
              <a:lnSpc>
                <a:spcPct val="150000"/>
              </a:lnSpc>
              <a:spcBef>
                <a:spcPts val="1200"/>
              </a:spcBef>
              <a:spcAft>
                <a:spcPct val="0"/>
              </a:spcAft>
              <a:buClr>
                <a:srgbClr val="FFFFFF"/>
              </a:buClr>
              <a:buSzPct val="90000"/>
              <a:buNone/>
            </a:pPr>
            <a:r>
              <a:rPr lang="en-US" altLang="zh-CN" sz="2000" b="1" dirty="0">
                <a:solidFill>
                  <a:srgbClr val="FF0000"/>
                </a:solidFill>
                <a:latin typeface="Times New Roman" pitchFamily="18" charset="0"/>
                <a:cs typeface="Times New Roman" pitchFamily="18" charset="0"/>
              </a:rPr>
              <a:t>2  </a:t>
            </a:r>
            <a:r>
              <a:rPr lang="zh-CN" altLang="en-US" sz="2000" b="1" dirty="0">
                <a:solidFill>
                  <a:srgbClr val="FF0000"/>
                </a:solidFill>
                <a:latin typeface="Times New Roman" pitchFamily="18" charset="0"/>
                <a:cs typeface="Times New Roman" pitchFamily="18" charset="0"/>
              </a:rPr>
              <a:t>交换排序</a:t>
            </a:r>
            <a:r>
              <a:rPr lang="zh-CN" altLang="en-US" sz="2000" dirty="0">
                <a:latin typeface="Times New Roman" pitchFamily="18" charset="0"/>
                <a:cs typeface="Times New Roman" pitchFamily="18" charset="0"/>
              </a:rPr>
              <a:t>：对于待排序记录序列中的记录，两两比较记录的关键字，并对反序的两个记录进行交换，直到整个序列中没有反序的记录偶对为止。具体的方法有：冒泡排序、快速排序。</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160903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各种内部排序的比较</a:t>
            </a:r>
          </a:p>
        </p:txBody>
      </p:sp>
      <p:sp>
        <p:nvSpPr>
          <p:cNvPr id="3" name="内容占位符 2"/>
          <p:cNvSpPr>
            <a:spLocks noGrp="1"/>
          </p:cNvSpPr>
          <p:nvPr>
            <p:ph idx="1"/>
          </p:nvPr>
        </p:nvSpPr>
        <p:spPr/>
        <p:txBody>
          <a:bodyPr/>
          <a:lstStyle/>
          <a:p>
            <a:pPr marL="0" indent="0" fontAlgn="base">
              <a:lnSpc>
                <a:spcPct val="150000"/>
              </a:lnSpc>
              <a:spcBef>
                <a:spcPts val="1200"/>
              </a:spcBef>
              <a:spcAft>
                <a:spcPct val="0"/>
              </a:spcAft>
              <a:buClr>
                <a:srgbClr val="FFFFFF"/>
              </a:buClr>
              <a:buSzPct val="90000"/>
              <a:buNone/>
            </a:pPr>
            <a:r>
              <a:rPr lang="en-US" altLang="zh-CN" sz="2000" b="1" dirty="0">
                <a:solidFill>
                  <a:srgbClr val="FF0000"/>
                </a:solidFill>
                <a:latin typeface="Times New Roman" pitchFamily="18" charset="0"/>
                <a:cs typeface="Times New Roman" pitchFamily="18" charset="0"/>
              </a:rPr>
              <a:t>3  </a:t>
            </a:r>
            <a:r>
              <a:rPr lang="zh-CN" altLang="en-US" sz="2000" b="1" dirty="0">
                <a:solidFill>
                  <a:srgbClr val="FF0000"/>
                </a:solidFill>
                <a:latin typeface="Times New Roman" pitchFamily="18" charset="0"/>
                <a:cs typeface="Times New Roman" pitchFamily="18" charset="0"/>
              </a:rPr>
              <a:t>选择排序</a:t>
            </a:r>
            <a:r>
              <a:rPr lang="zh-CN" altLang="en-US" sz="2000" dirty="0">
                <a:latin typeface="Times New Roman" pitchFamily="18" charset="0"/>
                <a:cs typeface="Times New Roman" pitchFamily="18" charset="0"/>
              </a:rPr>
              <a:t>：不断地从待排序的记录序列中选取关键字最小的记录，放在已排好序的序列的最后，直到所有记录都被选取为止。具体的方法有：简单选择排序、堆排序。</a:t>
            </a:r>
          </a:p>
          <a:p>
            <a:pPr marL="0" indent="0" fontAlgn="base">
              <a:lnSpc>
                <a:spcPct val="150000"/>
              </a:lnSpc>
              <a:spcBef>
                <a:spcPts val="1200"/>
              </a:spcBef>
              <a:spcAft>
                <a:spcPct val="0"/>
              </a:spcAft>
              <a:buClr>
                <a:srgbClr val="FFFFFF"/>
              </a:buClr>
              <a:buSzPct val="90000"/>
              <a:buNone/>
            </a:pPr>
            <a:r>
              <a:rPr lang="en-US" altLang="zh-CN" sz="2000" b="1" dirty="0">
                <a:solidFill>
                  <a:srgbClr val="FF0000"/>
                </a:solidFill>
                <a:latin typeface="Times New Roman" pitchFamily="18" charset="0"/>
                <a:cs typeface="Times New Roman" pitchFamily="18" charset="0"/>
              </a:rPr>
              <a:t>4  </a:t>
            </a:r>
            <a:r>
              <a:rPr lang="zh-CN" altLang="en-US" sz="2000" b="1" dirty="0">
                <a:solidFill>
                  <a:srgbClr val="FF0000"/>
                </a:solidFill>
                <a:latin typeface="Times New Roman" pitchFamily="18" charset="0"/>
                <a:cs typeface="Times New Roman" pitchFamily="18" charset="0"/>
              </a:rPr>
              <a:t>归并排序</a:t>
            </a:r>
            <a:r>
              <a:rPr lang="zh-CN" altLang="en-US" sz="2000" dirty="0">
                <a:latin typeface="Times New Roman" pitchFamily="18" charset="0"/>
                <a:cs typeface="Times New Roman" pitchFamily="18" charset="0"/>
              </a:rPr>
              <a:t>：利用“归并”技术不断地对待排序记录序列中的有序子序列进行合并，直到合并为一个有序序列为止。</a:t>
            </a:r>
          </a:p>
          <a:p>
            <a:pPr marL="0" indent="0" fontAlgn="base">
              <a:lnSpc>
                <a:spcPct val="150000"/>
              </a:lnSpc>
              <a:spcBef>
                <a:spcPts val="1200"/>
              </a:spcBef>
              <a:spcAft>
                <a:spcPct val="0"/>
              </a:spcAft>
              <a:buClr>
                <a:srgbClr val="FFFFFF"/>
              </a:buClr>
              <a:buSzPct val="90000"/>
              <a:buNone/>
            </a:pPr>
            <a:r>
              <a:rPr lang="en-US" altLang="zh-CN" sz="2000" b="1" dirty="0">
                <a:solidFill>
                  <a:srgbClr val="FF0000"/>
                </a:solidFill>
                <a:latin typeface="Times New Roman" pitchFamily="18" charset="0"/>
                <a:cs typeface="Times New Roman" pitchFamily="18" charset="0"/>
              </a:rPr>
              <a:t>5  </a:t>
            </a:r>
            <a:r>
              <a:rPr lang="zh-CN" altLang="en-US" sz="2000" b="1" dirty="0">
                <a:solidFill>
                  <a:srgbClr val="FF0000"/>
                </a:solidFill>
                <a:latin typeface="Times New Roman" pitchFamily="18" charset="0"/>
                <a:cs typeface="Times New Roman" pitchFamily="18" charset="0"/>
              </a:rPr>
              <a:t>基数排序</a:t>
            </a:r>
            <a:r>
              <a:rPr lang="zh-CN" altLang="en-US" sz="2000" dirty="0">
                <a:latin typeface="Times New Roman" pitchFamily="18" charset="0"/>
                <a:cs typeface="Times New Roman" pitchFamily="18" charset="0"/>
              </a:rPr>
              <a:t>：按待排序记录的关键字的组成成分</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位</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从低到高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或从高到低</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进行。每次是按记录关键字某一</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位</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的值将所有记录分配到相应的桶中，再按桶的编号依次将记录进行收集，最后得到一个有序序列。</a:t>
            </a:r>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99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326077318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25000</TotalTime>
  <Words>9271</Words>
  <Application>Microsoft Office PowerPoint</Application>
  <PresentationFormat>全屏显示(4:3)</PresentationFormat>
  <Paragraphs>894</Paragraphs>
  <Slides>102</Slides>
  <Notes>3</Notes>
  <HiddenSlides>10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102</vt:i4>
      </vt:variant>
    </vt:vector>
  </HeadingPairs>
  <TitlesOfParts>
    <vt:vector size="117" baseType="lpstr">
      <vt:lpstr>Monotype Sorts</vt:lpstr>
      <vt:lpstr>仿宋_GB2312</vt:lpstr>
      <vt:lpstr>黑体</vt:lpstr>
      <vt:lpstr>隶书</vt:lpstr>
      <vt:lpstr>微软雅黑</vt:lpstr>
      <vt:lpstr>微软雅黑</vt:lpstr>
      <vt:lpstr>Arial</vt:lpstr>
      <vt:lpstr>Arial Narrow</vt:lpstr>
      <vt:lpstr>Calibri</vt:lpstr>
      <vt:lpstr>Calibri Light</vt:lpstr>
      <vt:lpstr>Times New Roman</vt:lpstr>
      <vt:lpstr>Wingdings</vt:lpstr>
      <vt:lpstr>Office 主题</vt:lpstr>
      <vt:lpstr>公式</vt:lpstr>
      <vt:lpstr>Equation</vt:lpstr>
      <vt:lpstr>Sorting</vt:lpstr>
      <vt:lpstr>什么是排序</vt:lpstr>
      <vt:lpstr>排序的基本概念</vt:lpstr>
      <vt:lpstr>排序的基本概念</vt:lpstr>
      <vt:lpstr>排序的基本概念</vt:lpstr>
      <vt:lpstr>排序的基本概念</vt:lpstr>
      <vt:lpstr>排序方法</vt:lpstr>
      <vt:lpstr>插入排序 (Insertion Sort)</vt:lpstr>
      <vt:lpstr>直接插入排序 (Insertion Sort)</vt:lpstr>
      <vt:lpstr>直接插入排序 (Insertion Sort)</vt:lpstr>
      <vt:lpstr>直接插入排序 (Insertion Sort)</vt:lpstr>
      <vt:lpstr>直接插入排序 (Insertion Sort)</vt:lpstr>
      <vt:lpstr>直接插入排序 (Insertion Sort)</vt:lpstr>
      <vt:lpstr>直接插入排序--算法分析</vt:lpstr>
      <vt:lpstr>直接插入排序--算法分析</vt:lpstr>
      <vt:lpstr>排序方法</vt:lpstr>
      <vt:lpstr>希尔排序 (Shell Sort)</vt:lpstr>
      <vt:lpstr>希尔排序 (Shell Sort)</vt:lpstr>
      <vt:lpstr>希尔排序 (Shell Sort)</vt:lpstr>
      <vt:lpstr>希尔排序 (Shell Sort)</vt:lpstr>
      <vt:lpstr>希尔排序 (Shell Sort)</vt:lpstr>
      <vt:lpstr>希尔排序 (Shell Sort)</vt:lpstr>
      <vt:lpstr>希尔排序 (Shell Sort)</vt:lpstr>
      <vt:lpstr>排序方法</vt:lpstr>
      <vt:lpstr>交换排序 ( Exchange Sort )</vt:lpstr>
      <vt:lpstr>冒泡排序 (Bubble Sort)</vt:lpstr>
      <vt:lpstr>冒泡排序 (Bubble Sort)</vt:lpstr>
      <vt:lpstr>冒泡排序 (Bubble Sort)</vt:lpstr>
      <vt:lpstr>冒泡排序 (Bubble Sort)</vt:lpstr>
      <vt:lpstr>冒泡排序 (Bubble Sort)</vt:lpstr>
      <vt:lpstr>Exercise</vt:lpstr>
      <vt:lpstr>排序方法</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快速排序 (Quick Sort)</vt:lpstr>
      <vt:lpstr>排序方法</vt:lpstr>
      <vt:lpstr>选择排序(Selection Sort)</vt:lpstr>
      <vt:lpstr>简单选择排序 (Simple Selection Sort)</vt:lpstr>
      <vt:lpstr>简单选择排序 (Simple Selection Sort)</vt:lpstr>
      <vt:lpstr>简单选择排序 (Simple Selection Sort)</vt:lpstr>
      <vt:lpstr>简单选择排序 (Simple Selection Sort)</vt:lpstr>
      <vt:lpstr>排序方法</vt:lpstr>
      <vt:lpstr>堆排序 (Heap Sort)</vt:lpstr>
      <vt:lpstr>堆排序 (Heap Sort)</vt:lpstr>
      <vt:lpstr>堆（Heap）</vt:lpstr>
      <vt:lpstr>堆（Heap）</vt:lpstr>
      <vt:lpstr>堆（Heap）</vt:lpstr>
      <vt:lpstr>最小堆调整算法</vt:lpstr>
      <vt:lpstr>最小堆调整算法</vt:lpstr>
      <vt:lpstr>最小堆的插入</vt:lpstr>
      <vt:lpstr>最小堆的插入</vt:lpstr>
      <vt:lpstr>最小堆的删除</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堆排序 (Heap Sort)</vt:lpstr>
      <vt:lpstr>排序方法</vt:lpstr>
      <vt:lpstr>归并排序 (Merge Sort)</vt:lpstr>
      <vt:lpstr>归并排序 (Merge Sort)</vt:lpstr>
      <vt:lpstr>归并排序 (Merge Sort)</vt:lpstr>
      <vt:lpstr>归并排序 (Merge Sort)</vt:lpstr>
      <vt:lpstr>归并排序 (Merge Sort)</vt:lpstr>
      <vt:lpstr>归并排序 (Merge Sort)</vt:lpstr>
      <vt:lpstr>Exercise</vt:lpstr>
      <vt:lpstr>排序方法</vt:lpstr>
      <vt:lpstr>基数排序 (Radix Sort)</vt:lpstr>
      <vt:lpstr>基数排序 (Radix Sort)</vt:lpstr>
      <vt:lpstr>基数排序 (Radix Sort)</vt:lpstr>
      <vt:lpstr>基数排序 (Radix Sort)</vt:lpstr>
      <vt:lpstr>基数排序 (Radix Sort)</vt:lpstr>
      <vt:lpstr>基数排序 (Radix Sort)</vt:lpstr>
      <vt:lpstr>基数排序 (Radix Sort)</vt:lpstr>
      <vt:lpstr>基数排序 (Radix Sort)</vt:lpstr>
      <vt:lpstr>基数排序 (Radix Sort)</vt:lpstr>
      <vt:lpstr>基数排序 (Radix Sort)</vt:lpstr>
      <vt:lpstr>各种内部排序的比较</vt:lpstr>
      <vt:lpstr>各种内部排序的比较</vt:lpstr>
      <vt:lpstr>各种内部排序的比较</vt:lpstr>
      <vt:lpstr>各种内部排序的比较</vt:lpstr>
      <vt:lpstr>Exercises</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1377</cp:revision>
  <cp:lastPrinted>2014-03-01T11:01:30Z</cp:lastPrinted>
  <dcterms:created xsi:type="dcterms:W3CDTF">2014-02-24T09:24:21Z</dcterms:created>
  <dcterms:modified xsi:type="dcterms:W3CDTF">2023-10-13T08:51:08Z</dcterms:modified>
</cp:coreProperties>
</file>